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2" r:id="rId2"/>
    <p:sldId id="436" r:id="rId3"/>
    <p:sldId id="258" r:id="rId4"/>
    <p:sldId id="259" r:id="rId5"/>
    <p:sldId id="326" r:id="rId6"/>
    <p:sldId id="296" r:id="rId7"/>
    <p:sldId id="295" r:id="rId8"/>
    <p:sldId id="420" r:id="rId9"/>
    <p:sldId id="283" r:id="rId10"/>
    <p:sldId id="284" r:id="rId11"/>
    <p:sldId id="285" r:id="rId12"/>
    <p:sldId id="282" r:id="rId13"/>
    <p:sldId id="390" r:id="rId14"/>
    <p:sldId id="422" r:id="rId15"/>
    <p:sldId id="421" r:id="rId16"/>
    <p:sldId id="423" r:id="rId17"/>
    <p:sldId id="424" r:id="rId18"/>
    <p:sldId id="425" r:id="rId19"/>
    <p:sldId id="427" r:id="rId20"/>
    <p:sldId id="426" r:id="rId21"/>
    <p:sldId id="428" r:id="rId22"/>
    <p:sldId id="446" r:id="rId23"/>
    <p:sldId id="447" r:id="rId24"/>
    <p:sldId id="448" r:id="rId25"/>
    <p:sldId id="449" r:id="rId26"/>
    <p:sldId id="389" r:id="rId27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12" userDrawn="1">
          <p15:clr>
            <a:srgbClr val="A4A3A4"/>
          </p15:clr>
        </p15:guide>
        <p15:guide id="2" orient="horz" pos="15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99"/>
    <a:srgbClr val="B3C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624"/>
    <p:restoredTop sz="94476" autoAdjust="0"/>
  </p:normalViewPr>
  <p:slideViewPr>
    <p:cSldViewPr snapToGrid="0" showGuides="1">
      <p:cViewPr varScale="1">
        <p:scale>
          <a:sx n="64" d="100"/>
          <a:sy n="64" d="100"/>
        </p:scale>
        <p:origin x="1536" y="60"/>
      </p:cViewPr>
      <p:guideLst>
        <p:guide pos="612"/>
        <p:guide orient="horz" pos="152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6822"/>
    </p:cViewPr>
  </p:sorterViewPr>
  <p:notesViewPr>
    <p:cSldViewPr snapToGrid="0">
      <p:cViewPr varScale="1">
        <p:scale>
          <a:sx n="81" d="100"/>
          <a:sy n="81" d="100"/>
        </p:scale>
        <p:origin x="397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587" y="0"/>
            <a:ext cx="2947088" cy="497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951BE-F3B7-4D1A-83BE-57B7E52B82A8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375"/>
            <a:ext cx="2947088" cy="497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587" y="9432375"/>
            <a:ext cx="2947088" cy="497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934CA-BF03-452B-80F3-7F9F373240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542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7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1546C-C24F-4ED8-B653-F609F5015A97}" type="datetimeFigureOut">
              <a:rPr lang="sv-SE" smtClean="0"/>
              <a:t>2021-03-18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609" y="4778564"/>
            <a:ext cx="5440046" cy="39100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375"/>
            <a:ext cx="2947088" cy="497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587" y="9432375"/>
            <a:ext cx="2947088" cy="497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EE87C-57C2-4A3E-864A-F39EB0445B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217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EE87C-57C2-4A3E-864A-F39EB0445B4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010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66825"/>
            <a:ext cx="9144000" cy="5709708"/>
          </a:xfrm>
          <a:prstGeom prst="rect">
            <a:avLst/>
          </a:prstGeom>
          <a:gradFill flip="none" rotWithShape="1">
            <a:gsLst>
              <a:gs pos="0">
                <a:srgbClr val="004CA6"/>
              </a:gs>
              <a:gs pos="94000">
                <a:schemeClr val="accent1">
                  <a:alpha val="12000"/>
                  <a:lumMod val="54000"/>
                  <a:lumOff val="46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9"/>
          <p:cNvCxnSpPr/>
          <p:nvPr userDrawn="1"/>
        </p:nvCxnSpPr>
        <p:spPr>
          <a:xfrm>
            <a:off x="2777067" y="4326471"/>
            <a:ext cx="3564466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ubrik 1"/>
          <p:cNvSpPr>
            <a:spLocks noGrp="1"/>
          </p:cNvSpPr>
          <p:nvPr>
            <p:ph type="ctrTitle"/>
          </p:nvPr>
        </p:nvSpPr>
        <p:spPr>
          <a:xfrm>
            <a:off x="685800" y="2385393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50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1371600" y="4378606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 cap="all" spc="7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82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1"/>
          <p:cNvSpPr>
            <a:spLocks noGrp="1"/>
          </p:cNvSpPr>
          <p:nvPr>
            <p:ph type="title"/>
          </p:nvPr>
        </p:nvSpPr>
        <p:spPr>
          <a:xfrm>
            <a:off x="968277" y="1648284"/>
            <a:ext cx="6874245" cy="8153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5" name="Platshållare för text 2"/>
          <p:cNvSpPr>
            <a:spLocks noGrp="1"/>
          </p:cNvSpPr>
          <p:nvPr>
            <p:ph idx="1"/>
          </p:nvPr>
        </p:nvSpPr>
        <p:spPr>
          <a:xfrm>
            <a:off x="958145" y="2608388"/>
            <a:ext cx="6893169" cy="38402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07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rubrik 1"/>
          <p:cNvSpPr>
            <a:spLocks noGrp="1"/>
          </p:cNvSpPr>
          <p:nvPr>
            <p:ph type="title"/>
          </p:nvPr>
        </p:nvSpPr>
        <p:spPr>
          <a:xfrm>
            <a:off x="968277" y="1648284"/>
            <a:ext cx="6874245" cy="8153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02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65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EE8BE-89A5-AD45-81AD-B6565AD3719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183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mv_rgb_80-300m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45" y="152400"/>
            <a:ext cx="35052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7"/>
          <p:cNvSpPr/>
          <p:nvPr/>
        </p:nvSpPr>
        <p:spPr>
          <a:xfrm>
            <a:off x="0" y="1052513"/>
            <a:ext cx="9144000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902407" y="995363"/>
            <a:ext cx="1037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spc="30" dirty="0" err="1" smtClean="0">
                <a:solidFill>
                  <a:schemeClr val="bg1"/>
                </a:solidFill>
                <a:latin typeface=""/>
              </a:rPr>
              <a:t>www.rmv.se</a:t>
            </a:r>
            <a:endParaRPr lang="sv-SE" sz="1200" spc="30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14" name="Platshållare för rubrik 1"/>
          <p:cNvSpPr>
            <a:spLocks noGrp="1"/>
          </p:cNvSpPr>
          <p:nvPr>
            <p:ph type="title"/>
          </p:nvPr>
        </p:nvSpPr>
        <p:spPr>
          <a:xfrm>
            <a:off x="968277" y="1648284"/>
            <a:ext cx="6874245" cy="8153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15" name="Platshållare för text 2"/>
          <p:cNvSpPr>
            <a:spLocks noGrp="1"/>
          </p:cNvSpPr>
          <p:nvPr>
            <p:ph type="body" idx="1"/>
          </p:nvPr>
        </p:nvSpPr>
        <p:spPr>
          <a:xfrm>
            <a:off x="958145" y="2608388"/>
            <a:ext cx="6893169" cy="38402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4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lnSpc>
          <a:spcPts val="2700"/>
        </a:lnSpc>
        <a:spcBef>
          <a:spcPts val="6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defTabSz="914400" rtl="0" eaLnBrk="1" latinLnBrk="0" hangingPunct="1">
        <a:spcBef>
          <a:spcPts val="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defTabSz="914400" rtl="0" eaLnBrk="1" latinLnBrk="0" hangingPunct="1">
        <a:spcBef>
          <a:spcPts val="0"/>
        </a:spcBef>
        <a:buClr>
          <a:schemeClr val="accent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ts val="0"/>
        </a:spcBef>
        <a:buClr>
          <a:schemeClr val="accent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6213" algn="l" defTabSz="914400" rtl="0" eaLnBrk="1" latinLnBrk="0" hangingPunct="1">
        <a:spcBef>
          <a:spcPts val="0"/>
        </a:spcBef>
        <a:buClr>
          <a:schemeClr val="accent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gp.se/image/policy:1.3790909:1474038292/husbrand.JPG?f=Regular&amp;w=960&amp;$p$f$w=07451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636" y="2470248"/>
            <a:ext cx="6320820" cy="395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685243" y="5598354"/>
            <a:ext cx="5955213" cy="822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Gisela Pettersson	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Överläkare</a:t>
            </a:r>
          </a:p>
          <a:p>
            <a:r>
              <a:rPr lang="sv-SE" sz="1200" dirty="0">
                <a:solidFill>
                  <a:schemeClr val="bg1"/>
                </a:solidFill>
              </a:rPr>
              <a:t>S</a:t>
            </a:r>
            <a:r>
              <a:rPr lang="sv-SE" sz="1200" dirty="0" smtClean="0">
                <a:solidFill>
                  <a:schemeClr val="bg1"/>
                </a:solidFill>
              </a:rPr>
              <a:t>pecialist i rättsmedicin 			gisela.pettersson@rmv.se</a:t>
            </a:r>
            <a:endParaRPr lang="sv-SE" sz="1200" dirty="0">
              <a:solidFill>
                <a:schemeClr val="bg1"/>
              </a:solidFill>
            </a:endParaRPr>
          </a:p>
          <a:p>
            <a:endParaRPr lang="sv-SE" sz="1200" dirty="0" smtClean="0">
              <a:solidFill>
                <a:schemeClr val="bg1"/>
              </a:solidFill>
            </a:endParaRPr>
          </a:p>
          <a:p>
            <a:r>
              <a:rPr lang="sv-SE" sz="1200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35720" y="1690860"/>
            <a:ext cx="8812607" cy="7793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2800" dirty="0" smtClean="0"/>
              <a:t>Skador och andra fynd vid brand – vad dör man av?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466722" y="2614325"/>
            <a:ext cx="1331710" cy="14114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 smtClean="0">
                <a:solidFill>
                  <a:schemeClr val="bg1"/>
                </a:solidFill>
              </a:rPr>
              <a:t>Bildkälla: polisen</a:t>
            </a:r>
          </a:p>
        </p:txBody>
      </p:sp>
    </p:spTree>
    <p:extLst>
      <p:ext uri="{BB962C8B-B14F-4D97-AF65-F5344CB8AC3E}">
        <p14:creationId xmlns:p14="http://schemas.microsoft.com/office/powerpoint/2010/main" val="6031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ruta 1"/>
          <p:cNvSpPr txBox="1">
            <a:spLocks noChangeArrowheads="1"/>
          </p:cNvSpPr>
          <p:nvPr/>
        </p:nvSpPr>
        <p:spPr bwMode="auto">
          <a:xfrm>
            <a:off x="543884" y="2669096"/>
            <a:ext cx="8785225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2. När det är </a:t>
            </a:r>
            <a:r>
              <a:rPr lang="sv-SE" altLang="sv-S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svårt att avgöra </a:t>
            </a:r>
            <a:r>
              <a:rPr lang="sv-SE" alt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om yttre påverkan eller inte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- När någon </a:t>
            </a:r>
            <a:r>
              <a:rPr lang="sv-SE" alt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tidigare frisk </a:t>
            </a: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 </a:t>
            </a:r>
            <a:r>
              <a:rPr lang="sv-SE" alt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anträffas</a:t>
            </a: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död, dvs vid helt oväntade dödsfall hos både barn och vuxna  (</a:t>
            </a: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inkl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misstänkt SIDS)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- När en </a:t>
            </a:r>
            <a:r>
              <a:rPr lang="sv-SE" alt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missbrukare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alt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anträffas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död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- Vid </a:t>
            </a:r>
            <a:r>
              <a:rPr lang="sv-SE" alt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framskriden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förruttnelse</a:t>
            </a:r>
          </a:p>
        </p:txBody>
      </p:sp>
      <p:sp>
        <p:nvSpPr>
          <p:cNvPr id="29699" name="textruta 1"/>
          <p:cNvSpPr txBox="1">
            <a:spLocks noChangeArrowheads="1"/>
          </p:cNvSpPr>
          <p:nvPr/>
        </p:nvSpPr>
        <p:spPr bwMode="auto">
          <a:xfrm>
            <a:off x="706846" y="1703887"/>
            <a:ext cx="6985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Polisanmälan II</a:t>
            </a:r>
          </a:p>
        </p:txBody>
      </p:sp>
    </p:spTree>
    <p:extLst>
      <p:ext uri="{BB962C8B-B14F-4D97-AF65-F5344CB8AC3E}">
        <p14:creationId xmlns:p14="http://schemas.microsoft.com/office/powerpoint/2010/main" val="102643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ruta 1"/>
          <p:cNvSpPr txBox="1">
            <a:spLocks noChangeArrowheads="1"/>
          </p:cNvSpPr>
          <p:nvPr/>
        </p:nvSpPr>
        <p:spPr bwMode="auto">
          <a:xfrm>
            <a:off x="844687" y="1744503"/>
            <a:ext cx="6985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Polisanmälan 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endParaRPr lang="sv-SE" alt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44687" y="2703195"/>
            <a:ext cx="81534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3. När dödsfallet kan misstänkas ha samband med </a:t>
            </a:r>
            <a:r>
              <a:rPr lang="sv-SE" alt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fel eller försummelse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inom hälso- och </a:t>
            </a: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sjukvården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4. När den döde inte kunnat </a:t>
            </a:r>
            <a:r>
              <a:rPr lang="sv-SE" alt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identifieras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- t ex vid brand, </a:t>
            </a: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förruttnelse, söndertrasning</a:t>
            </a: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93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ruta 1"/>
          <p:cNvSpPr txBox="1">
            <a:spLocks noChangeArrowheads="1"/>
          </p:cNvSpPr>
          <p:nvPr/>
        </p:nvSpPr>
        <p:spPr bwMode="auto">
          <a:xfrm>
            <a:off x="745173" y="1791653"/>
            <a:ext cx="698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Dödssätt – onaturlig död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330234" y="2645911"/>
            <a:ext cx="6829697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Olycksfall (utan uppsåt) 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Självmord (eget uppsåt)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Homicid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(annans uppsåt)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Oklart (svårt att avgöra uppsåt)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(Krigshandling)</a:t>
            </a:r>
          </a:p>
          <a:p>
            <a:pPr>
              <a:spcBef>
                <a:spcPct val="50000"/>
              </a:spcBef>
              <a:buNone/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Det är främst 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förbehållet rättsläkare </a:t>
            </a: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att 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bedöma dödssätt vid onaturlig död!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6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ChangeArrowheads="1"/>
          </p:cNvSpPr>
          <p:nvPr/>
        </p:nvSpPr>
        <p:spPr>
          <a:xfrm>
            <a:off x="635725" y="2188185"/>
            <a:ext cx="8784976" cy="5184576"/>
          </a:xfrm>
          <a:prstGeom prst="rect">
            <a:avLst/>
          </a:prstGeom>
        </p:spPr>
        <p:txBody>
          <a:bodyPr/>
          <a:lstStyle>
            <a:lvl1pPr marL="176213" indent="-176213" algn="l" defTabSz="914400" rtl="0" eaLnBrk="1" latinLnBrk="0" hangingPunct="1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>
                <a:latin typeface="Arial" charset="0"/>
              </a:rPr>
              <a:t>Dödsfall med brottsmisstanke (mord, dråp, misshandel osv, oavsett ”modus”)</a:t>
            </a:r>
          </a:p>
          <a:p>
            <a:pPr>
              <a:defRPr/>
            </a:pPr>
            <a:r>
              <a:rPr lang="sv-SE" dirty="0" smtClean="0">
                <a:latin typeface="Arial" charset="0"/>
              </a:rPr>
              <a:t>Fall från höjd, hopp </a:t>
            </a:r>
            <a:r>
              <a:rPr lang="sv-SE" dirty="0" err="1" smtClean="0">
                <a:latin typeface="Arial" charset="0"/>
              </a:rPr>
              <a:t>etc</a:t>
            </a:r>
            <a:r>
              <a:rPr lang="sv-SE" dirty="0" smtClean="0">
                <a:latin typeface="Arial" charset="0"/>
              </a:rPr>
              <a:t> </a:t>
            </a:r>
          </a:p>
          <a:p>
            <a:pPr>
              <a:defRPr/>
            </a:pPr>
            <a:r>
              <a:rPr lang="sv-SE" dirty="0" smtClean="0">
                <a:latin typeface="Arial" charset="0"/>
              </a:rPr>
              <a:t>Drunkningar, hängningar, skott mm </a:t>
            </a:r>
          </a:p>
          <a:p>
            <a:pPr>
              <a:defRPr/>
            </a:pPr>
            <a:r>
              <a:rPr lang="sv-SE" dirty="0" smtClean="0">
                <a:latin typeface="Arial" charset="0"/>
              </a:rPr>
              <a:t>Missbrukare som anträffas döda eller annan uppenbar misstanke om förgiftning/överdos</a:t>
            </a:r>
          </a:p>
          <a:p>
            <a:pPr>
              <a:defRPr/>
            </a:pPr>
            <a:r>
              <a:rPr lang="sv-SE" dirty="0" smtClean="0">
                <a:latin typeface="Arial" charset="0"/>
              </a:rPr>
              <a:t>Alla trafikolyckor med dödlig utgång </a:t>
            </a:r>
            <a:r>
              <a:rPr lang="sv-SE" dirty="0">
                <a:latin typeface="Arial" charset="0"/>
              </a:rPr>
              <a:t>(</a:t>
            </a:r>
            <a:r>
              <a:rPr lang="sv-SE" dirty="0" smtClean="0">
                <a:latin typeface="Arial" charset="0"/>
              </a:rPr>
              <a:t>oavsett tid som förflutit efter händelsen)</a:t>
            </a:r>
          </a:p>
          <a:p>
            <a:pPr>
              <a:defRPr/>
            </a:pPr>
            <a:r>
              <a:rPr lang="sv-SE" dirty="0" smtClean="0">
                <a:latin typeface="Arial" charset="0"/>
              </a:rPr>
              <a:t>Misstanke om förfrysning, kvävning</a:t>
            </a:r>
          </a:p>
          <a:p>
            <a:pPr>
              <a:defRPr/>
            </a:pPr>
            <a:r>
              <a:rPr lang="sv-SE" dirty="0" smtClean="0">
                <a:latin typeface="Arial" charset="0"/>
              </a:rPr>
              <a:t>Plötslig spädbarnsdöd (”tidigare frisk”)</a:t>
            </a:r>
          </a:p>
          <a:p>
            <a:pPr>
              <a:defRPr/>
            </a:pPr>
            <a:r>
              <a:rPr lang="sv-SE" dirty="0">
                <a:latin typeface="Arial" charset="0"/>
              </a:rPr>
              <a:t>Innebrända, rökförgiftade, brännskador, gasning i </a:t>
            </a:r>
            <a:r>
              <a:rPr lang="sv-SE" dirty="0" smtClean="0">
                <a:latin typeface="Arial" charset="0"/>
              </a:rPr>
              <a:t>bil</a:t>
            </a:r>
          </a:p>
          <a:p>
            <a:pPr>
              <a:defRPr/>
            </a:pPr>
            <a:endParaRPr lang="sv-SE" dirty="0" smtClean="0">
              <a:latin typeface="Arial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35725" y="1463040"/>
            <a:ext cx="7750629" cy="5399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3200" dirty="0" smtClean="0"/>
              <a:t>”Typiska” rättsmedicinska fall</a:t>
            </a:r>
          </a:p>
        </p:txBody>
      </p:sp>
    </p:spTree>
    <p:extLst>
      <p:ext uri="{BB962C8B-B14F-4D97-AF65-F5344CB8AC3E}">
        <p14:creationId xmlns:p14="http://schemas.microsoft.com/office/powerpoint/2010/main" val="390744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Kolmonoxid (CO)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876562" y="2717976"/>
            <a:ext cx="4660287" cy="31657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Lukt- och färglös gas</a:t>
            </a:r>
          </a:p>
          <a:p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Del av </a:t>
            </a:r>
            <a:r>
              <a:rPr lang="sv-SE" sz="2000" b="1" dirty="0" err="1" smtClean="0"/>
              <a:t>brand</a:t>
            </a:r>
            <a:r>
              <a:rPr lang="sv-SE" sz="2000" dirty="0" err="1" smtClean="0"/>
              <a:t>gas</a:t>
            </a:r>
            <a:r>
              <a:rPr lang="sv-SE" sz="2000" dirty="0" smtClean="0"/>
              <a:t>, ibland i kombination med andra gifter, t ex cyanid </a:t>
            </a:r>
          </a:p>
          <a:p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CO binds till hemoglobinmolekylen med &gt;200 ggr starkare </a:t>
            </a:r>
            <a:r>
              <a:rPr lang="sv-SE" sz="2000" dirty="0" err="1" smtClean="0"/>
              <a:t>affinitiet</a:t>
            </a:r>
            <a:r>
              <a:rPr lang="sv-SE" sz="2000" dirty="0" smtClean="0"/>
              <a:t> än syre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&gt;&gt; BLODET KAN MÄTTAS PÅ NÅGRA FÅ ANDETAG</a:t>
            </a:r>
          </a:p>
        </p:txBody>
      </p:sp>
      <p:pic>
        <p:nvPicPr>
          <p:cNvPr id="7172" name="Picture 4" descr="hemoglobin | Definition, Structure, &amp; Function | Britann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122" y="2831487"/>
            <a:ext cx="2359868" cy="235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05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633088" y="1679815"/>
            <a:ext cx="7475734" cy="8153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Kolmonoxid – ”normal” förekomst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899388" y="2598157"/>
            <a:ext cx="6943134" cy="28693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1008993" y="3039592"/>
            <a:ext cx="7378262" cy="28756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sv-SE" sz="2000" dirty="0" smtClean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12096"/>
              </p:ext>
            </p:extLst>
          </p:nvPr>
        </p:nvGraphicFramePr>
        <p:xfrm>
          <a:off x="1404182" y="2822203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0" dirty="0" err="1" smtClean="0"/>
                        <a:t>COHb</a:t>
                      </a:r>
                      <a:r>
                        <a:rPr lang="sv-SE" b="0" baseline="0" dirty="0" smtClean="0"/>
                        <a:t> (% </a:t>
                      </a:r>
                      <a:r>
                        <a:rPr lang="sv-SE" b="0" baseline="0" dirty="0" err="1" smtClean="0"/>
                        <a:t>saturation</a:t>
                      </a:r>
                      <a:r>
                        <a:rPr lang="sv-SE" b="0" baseline="0" dirty="0" smtClean="0"/>
                        <a:t>)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0,4-0,7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Endogen</a:t>
                      </a:r>
                      <a:r>
                        <a:rPr lang="sv-SE" baseline="0" dirty="0" smtClean="0"/>
                        <a:t> produktion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0,4-2,6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Gravida</a:t>
                      </a:r>
                      <a:r>
                        <a:rPr lang="sv-SE" baseline="0" dirty="0" smtClean="0"/>
                        <a:t> kvinnor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0,5-4,7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Spädbarn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0-3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Icke-rökare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0-6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Hemolytisk</a:t>
                      </a:r>
                      <a:r>
                        <a:rPr lang="sv-SE" dirty="0" smtClean="0"/>
                        <a:t> anemi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3-8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Rökare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&gt;10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Signifikant toxikologi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3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974583" y="1446486"/>
            <a:ext cx="6874245" cy="815341"/>
          </a:xfrm>
        </p:spPr>
        <p:txBody>
          <a:bodyPr/>
          <a:lstStyle/>
          <a:p>
            <a:r>
              <a:rPr lang="sv-SE" dirty="0" smtClean="0"/>
              <a:t>Kolmonoxidförgiftning</a:t>
            </a:r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60323"/>
              </p:ext>
            </p:extLst>
          </p:nvPr>
        </p:nvGraphicFramePr>
        <p:xfrm>
          <a:off x="519724" y="2205070"/>
          <a:ext cx="8107167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56"/>
                <a:gridCol w="6510111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0" dirty="0" err="1" smtClean="0"/>
                        <a:t>COHb</a:t>
                      </a:r>
                      <a:r>
                        <a:rPr lang="sv-SE" b="0" baseline="0" dirty="0" smtClean="0"/>
                        <a:t> (% </a:t>
                      </a:r>
                      <a:r>
                        <a:rPr lang="sv-SE" b="0" baseline="0" dirty="0" err="1" smtClean="0"/>
                        <a:t>saturation</a:t>
                      </a:r>
                      <a:r>
                        <a:rPr lang="sv-SE" b="0" baseline="0" dirty="0" smtClean="0"/>
                        <a:t>)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smtClean="0"/>
                        <a:t>Kliniska symptom</a:t>
                      </a:r>
                      <a:endParaRPr lang="sv-SE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0-10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Normalt,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ev</a:t>
                      </a:r>
                      <a:r>
                        <a:rPr lang="sv-SE" baseline="0" dirty="0" smtClean="0"/>
                        <a:t> andfåddhet vid häftig ansträngning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10-20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Huvudvärk,</a:t>
                      </a:r>
                      <a:r>
                        <a:rPr lang="sv-SE" baseline="0" dirty="0" smtClean="0"/>
                        <a:t> hudrodnad/”flush”, andfåddhet vid moderat ansträngning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20-30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Irritabilitet, emotionell instabilitet</a:t>
                      </a:r>
                      <a:r>
                        <a:rPr lang="sv-SE" baseline="0" dirty="0" smtClean="0"/>
                        <a:t>, påverkat omdöme, minnesstörning, snabbt insättande trötthet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30-40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Yrsel, svaghet, illamående &amp; kräkning, svår huvudvärk, synstörning,</a:t>
                      </a:r>
                      <a:r>
                        <a:rPr lang="sv-SE" baseline="0" dirty="0" smtClean="0"/>
                        <a:t> förvirring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40-50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aseline="0" dirty="0" smtClean="0"/>
                        <a:t>Hallucinationer, svår ataxi, </a:t>
                      </a:r>
                      <a:r>
                        <a:rPr lang="sv-SE" baseline="0" dirty="0" err="1" smtClean="0"/>
                        <a:t>takypné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&gt; 50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Syncope</a:t>
                      </a:r>
                      <a:r>
                        <a:rPr lang="sv-SE" dirty="0" smtClean="0"/>
                        <a:t>,</a:t>
                      </a:r>
                      <a:r>
                        <a:rPr lang="sv-SE" baseline="0" dirty="0" smtClean="0"/>
                        <a:t> koma, takykardi med svag puls, urin- och </a:t>
                      </a:r>
                      <a:r>
                        <a:rPr lang="sv-SE" baseline="0" dirty="0" err="1" smtClean="0"/>
                        <a:t>faecesavgång</a:t>
                      </a:r>
                      <a:r>
                        <a:rPr lang="sv-SE" baseline="0" dirty="0" smtClean="0"/>
                        <a:t>, kramper, reflexbortfall, cyanos, respiratorisk paralys, död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4257208" y="104931"/>
            <a:ext cx="4536071" cy="84575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lang="sv-SE" sz="2000" dirty="0" smtClean="0"/>
          </a:p>
          <a:p>
            <a:r>
              <a:rPr lang="sv-SE" sz="2000" dirty="0" smtClean="0"/>
              <a:t> Obs! </a:t>
            </a:r>
            <a:r>
              <a:rPr lang="sv-SE" sz="2000" dirty="0" err="1" smtClean="0"/>
              <a:t>Pulsoximetri</a:t>
            </a:r>
            <a:r>
              <a:rPr lang="sv-SE" sz="2000" dirty="0"/>
              <a:t> </a:t>
            </a:r>
            <a:r>
              <a:rPr lang="sv-SE" sz="2000" dirty="0" smtClean="0"/>
              <a:t>ger felaktiga värden! </a:t>
            </a:r>
          </a:p>
        </p:txBody>
      </p:sp>
    </p:spTree>
    <p:extLst>
      <p:ext uri="{BB962C8B-B14F-4D97-AF65-F5344CB8AC3E}">
        <p14:creationId xmlns:p14="http://schemas.microsoft.com/office/powerpoint/2010/main" val="130254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006" y="1628609"/>
            <a:ext cx="6874245" cy="815341"/>
          </a:xfrm>
        </p:spPr>
        <p:txBody>
          <a:bodyPr/>
          <a:lstStyle/>
          <a:p>
            <a:r>
              <a:rPr lang="sv-SE" dirty="0" smtClean="0"/>
              <a:t>Cyanid – cyanväte (HCN)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008993" y="3008061"/>
            <a:ext cx="6678273" cy="30900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sv-SE" sz="2000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819805" y="2722179"/>
            <a:ext cx="7302589" cy="27999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Färglös gas eller vätska, flyktig utomhus (dvs oanvändbar i krigssammanhang)</a:t>
            </a:r>
          </a:p>
          <a:p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Cyanidjonen binds till och inhiberar </a:t>
            </a:r>
            <a:r>
              <a:rPr lang="sv-SE" sz="2000" dirty="0" err="1" smtClean="0"/>
              <a:t>cytokromoxidas</a:t>
            </a:r>
            <a:r>
              <a:rPr lang="sv-SE" sz="2000" dirty="0" smtClean="0"/>
              <a:t> inne i cellen &gt;&gt; blockerar cellandningen</a:t>
            </a:r>
          </a:p>
          <a:p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Vid inhalation &gt;&gt; död inom några minuter (koncentrationslägren; </a:t>
            </a:r>
            <a:r>
              <a:rPr lang="sv-SE" sz="2000" dirty="0" err="1" smtClean="0"/>
              <a:t>Zyklon</a:t>
            </a:r>
            <a:r>
              <a:rPr lang="sv-SE" sz="2000" dirty="0" smtClean="0"/>
              <a:t> 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Ofta i brandgaser då </a:t>
            </a:r>
            <a:r>
              <a:rPr lang="sv-SE" sz="2000" b="1" dirty="0" smtClean="0"/>
              <a:t>plast</a:t>
            </a:r>
            <a:r>
              <a:rPr lang="sv-SE" sz="2000" dirty="0" smtClean="0"/>
              <a:t>produkter brunnit</a:t>
            </a:r>
            <a:endParaRPr lang="sv-SE" sz="2000" dirty="0"/>
          </a:p>
          <a:p>
            <a:endParaRPr lang="sv-SE" sz="2000" dirty="0" smtClean="0"/>
          </a:p>
          <a:p>
            <a:endParaRPr lang="sv-SE" sz="2000" dirty="0"/>
          </a:p>
        </p:txBody>
      </p:sp>
      <p:pic>
        <p:nvPicPr>
          <p:cNvPr id="8196" name="Picture 4" descr="Vätecyanid - Wikiw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295" y="1628609"/>
            <a:ext cx="1031971" cy="737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31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9989" y="2659117"/>
            <a:ext cx="7813389" cy="3815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Vid peroralt intag (t ex stort intag av bittermandel, även aprikos- eller körsbärskärnor, antikens Grekland) </a:t>
            </a:r>
          </a:p>
          <a:p>
            <a:r>
              <a:rPr lang="sv-SE" sz="2000" dirty="0"/>
              <a:t>	&gt;&gt; huvudvärk, </a:t>
            </a:r>
            <a:r>
              <a:rPr lang="sv-SE" sz="2000" dirty="0" err="1"/>
              <a:t>takypné</a:t>
            </a:r>
            <a:r>
              <a:rPr lang="sv-SE" sz="2000" dirty="0"/>
              <a:t>, irritabilitet, kräkningar, kramper, </a:t>
            </a:r>
            <a:r>
              <a:rPr lang="sv-SE" sz="2000" dirty="0" smtClean="0"/>
              <a:t>	medvetslöshet</a:t>
            </a:r>
            <a:r>
              <a:rPr lang="sv-SE" sz="2000" dirty="0"/>
              <a:t>, cyanos, </a:t>
            </a:r>
            <a:r>
              <a:rPr lang="sv-SE" sz="2000" dirty="0" err="1"/>
              <a:t>laktacidos</a:t>
            </a:r>
            <a:r>
              <a:rPr lang="sv-SE" sz="2000" dirty="0"/>
              <a:t>, arytmier, </a:t>
            </a:r>
            <a:r>
              <a:rPr lang="sv-SE" sz="2000" dirty="0" err="1" smtClean="0"/>
              <a:t>hypotension</a:t>
            </a:r>
            <a:r>
              <a:rPr lang="sv-SE" sz="2000" dirty="0" smtClean="0"/>
              <a:t> </a:t>
            </a:r>
            <a:r>
              <a:rPr lang="sv-SE" sz="2000" dirty="0"/>
              <a:t>och </a:t>
            </a:r>
            <a:r>
              <a:rPr lang="sv-SE" sz="2000" dirty="0" smtClean="0"/>
              <a:t>	cirkulationskollaps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Ger anaerob metabolism &gt;&gt; laktat 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Kliniskt</a:t>
            </a:r>
            <a:r>
              <a:rPr lang="sv-SE" sz="2000" dirty="0"/>
              <a:t>: </a:t>
            </a:r>
            <a:r>
              <a:rPr lang="sv-SE" sz="2000" dirty="0" err="1"/>
              <a:t>blodgas</a:t>
            </a:r>
            <a:r>
              <a:rPr lang="sv-SE" sz="2000" dirty="0"/>
              <a:t> visar </a:t>
            </a:r>
            <a:r>
              <a:rPr lang="sv-SE" sz="2000" dirty="0" err="1"/>
              <a:t>laktacidos</a:t>
            </a:r>
            <a:r>
              <a:rPr lang="sv-SE" sz="2000" dirty="0"/>
              <a:t> och hög venös oxygenmättnad (&gt; 90</a:t>
            </a:r>
            <a:r>
              <a:rPr lang="sv-SE" sz="2000" dirty="0" smtClean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i="1" dirty="0" smtClean="0"/>
              <a:t>(”</a:t>
            </a:r>
            <a:r>
              <a:rPr lang="sv-SE" sz="2000" i="1" dirty="0"/>
              <a:t>Karaktäristisk lukt av bittermandel”)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867376" y="1635672"/>
            <a:ext cx="6874245" cy="815341"/>
          </a:xfrm>
        </p:spPr>
        <p:txBody>
          <a:bodyPr/>
          <a:lstStyle/>
          <a:p>
            <a:r>
              <a:rPr lang="sv-SE" dirty="0" smtClean="0"/>
              <a:t>Cyanid – cyanväte, forts</a:t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328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6028" y="1692427"/>
            <a:ext cx="6874245" cy="815341"/>
          </a:xfrm>
        </p:spPr>
        <p:txBody>
          <a:bodyPr/>
          <a:lstStyle/>
          <a:p>
            <a:r>
              <a:rPr lang="sv-SE" dirty="0" smtClean="0"/>
              <a:t>”Retande gaser”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838726" y="2551912"/>
            <a:ext cx="7107095" cy="296391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Kan också ingå i brandrök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Exempel: ammoniak, fluorväte, klor, klorväte, kvicksilverånga, nitrösa gaser, svaveldioxid, svavelväte, zinkklorid (”rökgranat”) m </a:t>
            </a:r>
            <a:r>
              <a:rPr lang="sv-SE" sz="2000" dirty="0" err="1" smtClean="0"/>
              <a:t>fl</a:t>
            </a:r>
            <a:r>
              <a:rPr lang="sv-SE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Reagerar med luftvägarnas slemhinnor &gt;&gt; </a:t>
            </a:r>
            <a:r>
              <a:rPr lang="sv-SE" sz="2000" dirty="0" err="1" smtClean="0"/>
              <a:t>ev</a:t>
            </a:r>
            <a:r>
              <a:rPr lang="sv-SE" sz="2000" dirty="0" smtClean="0"/>
              <a:t> </a:t>
            </a:r>
            <a:r>
              <a:rPr lang="sv-SE" sz="2000" dirty="0" err="1" smtClean="0"/>
              <a:t>pneumonit</a:t>
            </a:r>
            <a:r>
              <a:rPr lang="sv-SE" sz="2000" dirty="0" smtClean="0"/>
              <a:t> och/eller toxiskt lungödem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Kan finnas symtomfritt intervall på upp till 24 h!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Syremättnad &lt; 85% indikerar allvarlig lungpåverkan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3791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301025" y="1853347"/>
            <a:ext cx="5265472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sv-SE" sz="3200" dirty="0" smtClean="0"/>
              <a:t>Disposition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301025" y="2767747"/>
            <a:ext cx="7014491" cy="26818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Presentation av RMV och rättsläkarrollen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Repetition av dödsfall som ska polisanmälas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Brandgasförgiftning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sv-SE" sz="2000" dirty="0"/>
              <a:t>Patofysiologi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sv-SE" sz="2000" dirty="0"/>
              <a:t>Symtom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sv-SE" sz="2000" dirty="0" smtClean="0"/>
              <a:t>Behandling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Brännskador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Fallpresentationer – dödlig utgång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Identifieringsärenden – rättsantropologi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53175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9820" y="1756378"/>
            <a:ext cx="6874245" cy="815341"/>
          </a:xfrm>
        </p:spPr>
        <p:txBody>
          <a:bodyPr/>
          <a:lstStyle/>
          <a:p>
            <a:r>
              <a:rPr lang="sv-SE" dirty="0" smtClean="0"/>
              <a:t>Akutbehandling efter brandgasexponering – generellt 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803471" y="3403108"/>
            <a:ext cx="7662041" cy="303328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100% oxygen </a:t>
            </a:r>
            <a:r>
              <a:rPr lang="sv-SE" sz="2000" dirty="0" smtClean="0"/>
              <a:t>via </a:t>
            </a:r>
            <a:r>
              <a:rPr lang="sv-SE" sz="2000" dirty="0" err="1" smtClean="0"/>
              <a:t>högflödes</a:t>
            </a:r>
            <a:r>
              <a:rPr lang="sv-SE" sz="2000" dirty="0" smtClean="0"/>
              <a:t>-CPAP eller via </a:t>
            </a:r>
            <a:r>
              <a:rPr lang="sv-SE" sz="2000" dirty="0" err="1" smtClean="0"/>
              <a:t>trachealtub</a:t>
            </a:r>
            <a:r>
              <a:rPr lang="sv-SE" sz="2000" dirty="0" smtClean="0"/>
              <a:t> (</a:t>
            </a:r>
            <a:r>
              <a:rPr lang="sv-SE" sz="2000" dirty="0" err="1" smtClean="0"/>
              <a:t>ssk</a:t>
            </a:r>
            <a:r>
              <a:rPr lang="sv-SE" sz="2000" dirty="0" smtClean="0"/>
              <a:t> vid tecken på högt luftvägshinder), så länge patienten har symtom eller </a:t>
            </a:r>
            <a:r>
              <a:rPr lang="sv-SE" sz="2000" dirty="0" err="1" smtClean="0"/>
              <a:t>COHb</a:t>
            </a:r>
            <a:r>
              <a:rPr lang="sv-SE" sz="2000" dirty="0" smtClean="0"/>
              <a:t> &lt; 5%, och alltid i minst 6 timmar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sv-SE" sz="2000" dirty="0" smtClean="0"/>
              <a:t>Halveringstiden för CO 4-5 h vid andning i rumsluft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sv-SE" sz="2000" dirty="0" smtClean="0"/>
              <a:t>Minskar till 30-90 min vid 100% oxygenbehandling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sv-SE" sz="2000" dirty="0" smtClean="0"/>
              <a:t>Minskar till 15-20 min vid hyperbar behandling (s.k. dykarklocka, finns endast i Uppsala och Göteborg)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5253197" y="294572"/>
            <a:ext cx="2307480" cy="3988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r>
              <a:rPr lang="sv-SE" sz="2000" i="1" dirty="0" smtClean="0"/>
              <a:t> ALLTID ABCDE!</a:t>
            </a:r>
          </a:p>
        </p:txBody>
      </p:sp>
    </p:spTree>
    <p:extLst>
      <p:ext uri="{BB962C8B-B14F-4D97-AF65-F5344CB8AC3E}">
        <p14:creationId xmlns:p14="http://schemas.microsoft.com/office/powerpoint/2010/main" val="376746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873683" y="1559997"/>
            <a:ext cx="6874245" cy="815341"/>
          </a:xfrm>
        </p:spPr>
        <p:txBody>
          <a:bodyPr/>
          <a:lstStyle/>
          <a:p>
            <a:r>
              <a:rPr lang="sv-SE" dirty="0" smtClean="0"/>
              <a:t>Akutbehandling, forts 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716027" y="2459421"/>
            <a:ext cx="7885639" cy="32287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Överväga </a:t>
            </a:r>
            <a:r>
              <a:rPr lang="sv-SE" sz="2000" b="1" dirty="0"/>
              <a:t>lokala</a:t>
            </a:r>
            <a:r>
              <a:rPr lang="sv-SE" sz="2000" dirty="0"/>
              <a:t> </a:t>
            </a:r>
            <a:r>
              <a:rPr lang="sv-SE" sz="2000" dirty="0" err="1"/>
              <a:t>kortikosteroider</a:t>
            </a:r>
            <a:r>
              <a:rPr lang="sv-SE" sz="2000" dirty="0"/>
              <a:t> </a:t>
            </a:r>
            <a:r>
              <a:rPr lang="sv-SE" sz="2000" dirty="0" smtClean="0"/>
              <a:t>av luftvägsslemhinnorna </a:t>
            </a:r>
            <a:r>
              <a:rPr lang="sv-SE" sz="2000" dirty="0"/>
              <a:t>och </a:t>
            </a:r>
            <a:r>
              <a:rPr lang="sv-SE" sz="2000" dirty="0" smtClean="0"/>
              <a:t>lungvävnaden 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Överväga antibiotika vid misstänkt lungskada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Försiktig </a:t>
            </a:r>
            <a:r>
              <a:rPr lang="sv-SE" sz="2000" dirty="0" err="1"/>
              <a:t>acidoskorrektion</a:t>
            </a:r>
            <a:r>
              <a:rPr lang="sv-SE" sz="2000" dirty="0"/>
              <a:t>, buffra först vid svår </a:t>
            </a:r>
            <a:r>
              <a:rPr lang="sv-SE" sz="2000" dirty="0" err="1"/>
              <a:t>acidos</a:t>
            </a:r>
            <a:r>
              <a:rPr lang="sv-SE" sz="2000" dirty="0"/>
              <a:t> (pH &lt;7,2</a:t>
            </a:r>
            <a:r>
              <a:rPr lang="sv-SE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Vid klar misstanke på cyanidförgiftning och P-laktat &gt; 10 </a:t>
            </a:r>
            <a:r>
              <a:rPr lang="sv-SE" sz="2000" dirty="0" err="1"/>
              <a:t>mmol</a:t>
            </a:r>
            <a:r>
              <a:rPr lang="sv-SE" sz="2000" dirty="0"/>
              <a:t>/l ges infusion </a:t>
            </a:r>
            <a:r>
              <a:rPr lang="sv-SE" sz="2000" dirty="0" err="1"/>
              <a:t>hydroxokobalamin</a:t>
            </a:r>
            <a:r>
              <a:rPr lang="sv-SE" sz="2000" dirty="0"/>
              <a:t> (</a:t>
            </a:r>
            <a:r>
              <a:rPr lang="sv-SE" sz="2000" dirty="0" err="1"/>
              <a:t>Cyanokit</a:t>
            </a:r>
            <a:r>
              <a:rPr lang="sv-SE" sz="2000" dirty="0"/>
              <a:t> – licenspreparat) 5 g under 15-30 min, kan </a:t>
            </a:r>
            <a:r>
              <a:rPr lang="sv-SE" sz="2000" dirty="0" smtClean="0"/>
              <a:t>upprepas</a:t>
            </a:r>
          </a:p>
          <a:p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Aktiv monitorering </a:t>
            </a:r>
            <a:r>
              <a:rPr lang="sv-SE" sz="2000" dirty="0"/>
              <a:t>m EKG, upprepade auskultationer, blodgaser </a:t>
            </a:r>
            <a:r>
              <a:rPr lang="sv-SE" sz="2000" dirty="0" err="1"/>
              <a:t>ev</a:t>
            </a:r>
            <a:r>
              <a:rPr lang="sv-SE" sz="2000" dirty="0"/>
              <a:t> </a:t>
            </a:r>
            <a:r>
              <a:rPr lang="sv-SE" sz="2000" dirty="0" err="1" smtClean="0"/>
              <a:t>lungrtg</a:t>
            </a: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Intubationsberedskap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Beredskap för att parera </a:t>
            </a:r>
            <a:r>
              <a:rPr lang="sv-SE" sz="2000" dirty="0" err="1" smtClean="0"/>
              <a:t>ev</a:t>
            </a:r>
            <a:r>
              <a:rPr lang="sv-SE" sz="2000" dirty="0" smtClean="0"/>
              <a:t> </a:t>
            </a:r>
            <a:r>
              <a:rPr lang="sv-SE" sz="2000" dirty="0" err="1" smtClean="0"/>
              <a:t>kardiella</a:t>
            </a:r>
            <a:r>
              <a:rPr lang="sv-SE" sz="2000" dirty="0" smtClean="0"/>
              <a:t> symtom, slembildning osv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78950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Brännskador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932811" y="2884349"/>
            <a:ext cx="6093954" cy="22829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sv-SE" sz="2000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769278" y="2516133"/>
            <a:ext cx="7272241" cy="19822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Överhudsskada (</a:t>
            </a:r>
            <a:r>
              <a:rPr lang="sv-SE" sz="2000" i="1" dirty="0" smtClean="0"/>
              <a:t>tidigare 1:a gradens</a:t>
            </a:r>
            <a:r>
              <a:rPr lang="sv-SE" sz="2000" dirty="0" smtClean="0"/>
              <a:t>): ”solbränna”</a:t>
            </a:r>
          </a:p>
          <a:p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Ytlig delhudsbrännskada (</a:t>
            </a:r>
            <a:r>
              <a:rPr lang="sv-SE" sz="2000" i="1" dirty="0" smtClean="0"/>
              <a:t>tidigare 2:a gradens</a:t>
            </a:r>
            <a:r>
              <a:rPr lang="sv-SE" sz="2000" dirty="0" smtClean="0"/>
              <a:t>): hela överhuden, </a:t>
            </a:r>
            <a:r>
              <a:rPr lang="sv-SE" sz="2000" dirty="0" err="1" smtClean="0"/>
              <a:t>ev</a:t>
            </a:r>
            <a:r>
              <a:rPr lang="sv-SE" sz="2000" dirty="0" smtClean="0"/>
              <a:t> del av underhuden, blåsor, vanligen ingen ärrbildning</a:t>
            </a:r>
          </a:p>
          <a:p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Djup delhudsbrännskada (</a:t>
            </a:r>
            <a:r>
              <a:rPr lang="sv-SE" sz="2000" i="1" dirty="0" smtClean="0"/>
              <a:t>tidigare också 2:a gradens</a:t>
            </a:r>
            <a:r>
              <a:rPr lang="sv-SE" sz="2000" dirty="0" smtClean="0"/>
              <a:t>)</a:t>
            </a:r>
            <a:r>
              <a:rPr lang="sv-SE" sz="2000" i="1" dirty="0" smtClean="0"/>
              <a:t>: </a:t>
            </a:r>
            <a:r>
              <a:rPr lang="sv-SE" sz="2000" dirty="0" smtClean="0"/>
              <a:t> djupare delar av underhuden </a:t>
            </a:r>
            <a:r>
              <a:rPr lang="sv-SE" sz="2000" dirty="0" err="1" smtClean="0"/>
              <a:t>inkl</a:t>
            </a:r>
            <a:r>
              <a:rPr lang="sv-SE" sz="2000" dirty="0" smtClean="0"/>
              <a:t> hårsäckar och svettkörtlar, ärrbildning</a:t>
            </a:r>
          </a:p>
          <a:p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Fullhudsbrännskada (</a:t>
            </a:r>
            <a:r>
              <a:rPr lang="sv-SE" sz="2000" i="1" dirty="0" smtClean="0"/>
              <a:t>tidigare 3:e gradens</a:t>
            </a:r>
            <a:r>
              <a:rPr lang="sv-SE" sz="2000" dirty="0" smtClean="0"/>
              <a:t>): både över- och underhuden, kräver kirurgisk behandling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8652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 txBox="1">
            <a:spLocks/>
          </p:cNvSpPr>
          <p:nvPr/>
        </p:nvSpPr>
        <p:spPr>
          <a:xfrm>
            <a:off x="1120677" y="1800684"/>
            <a:ext cx="6874245" cy="8153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Brännskador, forts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820419" y="2616025"/>
            <a:ext cx="7474760" cy="2197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Djupet beror på temperaturen, exponeringstiden och hudens tjocklek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Termiska skador i slemhinnor kan uppstå &gt;&gt; luftvägshot</a:t>
            </a:r>
          </a:p>
          <a:p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Kan leda till kapillärläckage &gt;&gt; vätskeförlust</a:t>
            </a:r>
          </a:p>
          <a:p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Centralnervös och </a:t>
            </a:r>
            <a:r>
              <a:rPr lang="sv-SE" sz="2000" dirty="0" err="1" smtClean="0"/>
              <a:t>humoral</a:t>
            </a:r>
            <a:r>
              <a:rPr lang="sv-SE" sz="2000" dirty="0" smtClean="0"/>
              <a:t> reaktion &gt;&gt; ökad perifer vaskulär resistens + sänkt hjärtminutvolym</a:t>
            </a:r>
          </a:p>
          <a:p>
            <a:r>
              <a:rPr lang="sv-SE" sz="2000" dirty="0"/>
              <a:t>	</a:t>
            </a:r>
            <a:r>
              <a:rPr lang="sv-SE" sz="2000" dirty="0" smtClean="0"/>
              <a:t>&gt;&gt; Risk för s.k. BRÄNNSKADECHOCK</a:t>
            </a:r>
          </a:p>
          <a:p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47370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Rule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smtClean="0"/>
              <a:t>Nines </a:t>
            </a:r>
            <a:r>
              <a:rPr lang="sv-SE" dirty="0" smtClean="0"/>
              <a:t>– vuxna 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043275" y="2620462"/>
            <a:ext cx="6799247" cy="33384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Patientens handflata </a:t>
            </a:r>
            <a:r>
              <a:rPr lang="sv-SE" sz="2000" dirty="0" err="1" smtClean="0"/>
              <a:t>inkl</a:t>
            </a:r>
            <a:r>
              <a:rPr lang="sv-SE" sz="2000" dirty="0" smtClean="0"/>
              <a:t> fingrar = ca 1 % av kroppsytan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Huvud-hals 9 %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Vardera arm </a:t>
            </a:r>
            <a:r>
              <a:rPr lang="sv-SE" sz="2000" dirty="0" err="1" smtClean="0"/>
              <a:t>inkl</a:t>
            </a:r>
            <a:r>
              <a:rPr lang="sv-SE" sz="2000" dirty="0" smtClean="0"/>
              <a:t> hand 9 %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Bålens framsida 18 %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Ryggen 18 %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Vardera ben </a:t>
            </a:r>
            <a:r>
              <a:rPr lang="sv-SE" sz="2000" dirty="0" err="1" smtClean="0"/>
              <a:t>inkl</a:t>
            </a:r>
            <a:r>
              <a:rPr lang="sv-SE" sz="2000" dirty="0" smtClean="0"/>
              <a:t> fot 18 %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err="1" smtClean="0"/>
              <a:t>Genitalia</a:t>
            </a:r>
            <a:r>
              <a:rPr lang="sv-SE" sz="2000" dirty="0" smtClean="0"/>
              <a:t> 1 %</a:t>
            </a:r>
          </a:p>
          <a:p>
            <a:endParaRPr lang="sv-SE" sz="2000" dirty="0" smtClean="0"/>
          </a:p>
          <a:p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</p:txBody>
      </p:sp>
      <p:pic>
        <p:nvPicPr>
          <p:cNvPr id="5124" name="Picture 4" descr="Rule of nines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659" y="3168910"/>
            <a:ext cx="2164165" cy="3081881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674834" y="5541633"/>
            <a:ext cx="3768064" cy="8346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2000" dirty="0"/>
              <a:t>OBS! För barn gäller andra beräkningar eftersom </a:t>
            </a:r>
            <a:r>
              <a:rPr lang="sv-SE" sz="2000" dirty="0" err="1"/>
              <a:t>bl</a:t>
            </a:r>
            <a:r>
              <a:rPr lang="sv-SE" sz="2000" dirty="0"/>
              <a:t> a huvudet är proportionerligt större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7321337" y="6008038"/>
            <a:ext cx="1350121" cy="1595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1000" dirty="0" smtClean="0"/>
              <a:t>Bildkälla: uwhealth.com</a:t>
            </a:r>
          </a:p>
        </p:txBody>
      </p:sp>
    </p:spTree>
    <p:extLst>
      <p:ext uri="{BB962C8B-B14F-4D97-AF65-F5344CB8AC3E}">
        <p14:creationId xmlns:p14="http://schemas.microsoft.com/office/powerpoint/2010/main" val="215390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Brännskador, behandling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069310" y="2620463"/>
            <a:ext cx="7028120" cy="31605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Vätskebehandling</a:t>
            </a:r>
            <a:r>
              <a:rPr lang="sv-SE" sz="2000" dirty="0"/>
              <a:t>,</a:t>
            </a:r>
            <a:r>
              <a:rPr lang="sv-SE" sz="2000" b="1" dirty="0"/>
              <a:t> </a:t>
            </a:r>
            <a:r>
              <a:rPr lang="sv-SE" sz="2000" dirty="0"/>
              <a:t>riktlinje enligt </a:t>
            </a:r>
            <a:r>
              <a:rPr lang="sv-SE" sz="2000" b="1" dirty="0"/>
              <a:t>Parklandformeln</a:t>
            </a:r>
            <a:r>
              <a:rPr lang="sv-SE" sz="2000" dirty="0"/>
              <a:t>: volymen vätska i milliliter x 4 av brännskadeutbredningen (dvs % brännskadad yta) x kroppsvikten (i kilo) </a:t>
            </a:r>
            <a:r>
              <a:rPr lang="sv-SE" sz="2000" dirty="0" smtClean="0"/>
              <a:t>&gt;&gt; </a:t>
            </a:r>
            <a:r>
              <a:rPr lang="sv-SE" sz="2000" dirty="0"/>
              <a:t>ges i form av varm Ringer-Acetat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Kom-ihåg: ökad känslighet för nedkylning – lämna fastbrända kläder kvar, täck med rena, torra lakan och filtar, inget fuktigt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Värm aktivt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Smärtlindring!</a:t>
            </a:r>
          </a:p>
        </p:txBody>
      </p:sp>
    </p:spTree>
    <p:extLst>
      <p:ext uri="{BB962C8B-B14F-4D97-AF65-F5344CB8AC3E}">
        <p14:creationId xmlns:p14="http://schemas.microsoft.com/office/powerpoint/2010/main" val="23641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1"/>
          <p:cNvSpPr txBox="1">
            <a:spLocks noChangeArrowheads="1"/>
          </p:cNvSpPr>
          <p:nvPr/>
        </p:nvSpPr>
        <p:spPr bwMode="auto">
          <a:xfrm>
            <a:off x="936110" y="2283178"/>
            <a:ext cx="4319588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4400" dirty="0">
                <a:latin typeface="Arial" panose="020B0604020202020204" pitchFamily="34" charset="0"/>
                <a:cs typeface="Arial" panose="020B0604020202020204" pitchFamily="34" charset="0"/>
              </a:rPr>
              <a:t>Frågor?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gisela.pettersson@rmv.se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sv-SE" alt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805758" y="4999726"/>
            <a:ext cx="4155542" cy="9483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2000" dirty="0" smtClean="0"/>
              <a:t>Rättsmedicinska enheten i Umeå: 010-4834700</a:t>
            </a:r>
          </a:p>
          <a:p>
            <a:r>
              <a:rPr lang="sv-SE" sz="2000" dirty="0" smtClean="0"/>
              <a:t>rmum@rmv.se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1" r="32161"/>
          <a:stretch/>
        </p:blipFill>
        <p:spPr>
          <a:xfrm>
            <a:off x="5550095" y="2183719"/>
            <a:ext cx="3593905" cy="467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6"/>
          <a:stretch/>
        </p:blipFill>
        <p:spPr>
          <a:xfrm>
            <a:off x="0" y="1266092"/>
            <a:ext cx="6084411" cy="5591908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827351" y="1540516"/>
            <a:ext cx="4003139" cy="4895119"/>
          </a:xfrm>
        </p:spPr>
        <p:txBody>
          <a:bodyPr/>
          <a:lstStyle/>
          <a:p>
            <a:pPr marL="0" indent="0">
              <a:buNone/>
            </a:pPr>
            <a:r>
              <a:rPr lang="sv-SE" altLang="sv-SE" dirty="0" smtClean="0">
                <a:latin typeface="Arial" panose="020B0604020202020204" pitchFamily="34" charset="0"/>
              </a:rPr>
              <a:t>En utredningsmyndighet inom </a:t>
            </a:r>
            <a:br>
              <a:rPr lang="sv-SE" altLang="sv-SE" dirty="0" smtClean="0">
                <a:latin typeface="Arial" panose="020B0604020202020204" pitchFamily="34" charset="0"/>
              </a:rPr>
            </a:br>
            <a:r>
              <a:rPr lang="sv-SE" altLang="sv-SE" dirty="0" smtClean="0">
                <a:latin typeface="Arial" panose="020B0604020202020204" pitchFamily="34" charset="0"/>
              </a:rPr>
              <a:t>rättsväsendet </a:t>
            </a:r>
            <a:endParaRPr lang="sv-SE" altLang="sv-SE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sv-SE" altLang="sv-SE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v-SE" altLang="sv-SE" dirty="0" smtClean="0">
                <a:latin typeface="Arial" panose="020B0604020202020204" pitchFamily="34" charset="0"/>
              </a:rPr>
              <a:t>Primära </a:t>
            </a:r>
            <a:r>
              <a:rPr lang="sv-SE" altLang="sv-SE" dirty="0">
                <a:latin typeface="Arial" panose="020B0604020202020204" pitchFamily="34" charset="0"/>
              </a:rPr>
              <a:t>u</a:t>
            </a:r>
            <a:r>
              <a:rPr lang="sv-SE" altLang="sv-SE" dirty="0" smtClean="0">
                <a:latin typeface="Arial" panose="020B0604020202020204" pitchFamily="34" charset="0"/>
              </a:rPr>
              <a:t>ppdragsgivare: </a:t>
            </a:r>
          </a:p>
          <a:p>
            <a:pPr marL="180000" indent="-180000"/>
            <a:r>
              <a:rPr lang="sv-SE" altLang="sv-SE" dirty="0" smtClean="0">
                <a:latin typeface="Arial" panose="020B0604020202020204" pitchFamily="34" charset="0"/>
              </a:rPr>
              <a:t>Polismyndigheten</a:t>
            </a:r>
          </a:p>
          <a:p>
            <a:pPr marL="180000" indent="-180000"/>
            <a:r>
              <a:rPr lang="sv-SE" altLang="sv-SE" dirty="0" smtClean="0">
                <a:latin typeface="Arial" panose="020B0604020202020204" pitchFamily="34" charset="0"/>
              </a:rPr>
              <a:t>Åklagarmyndigheten</a:t>
            </a:r>
          </a:p>
          <a:p>
            <a:pPr marL="180000" indent="-180000"/>
            <a:r>
              <a:rPr lang="sv-SE" altLang="sv-SE" dirty="0" smtClean="0">
                <a:latin typeface="Arial" panose="020B0604020202020204" pitchFamily="34" charset="0"/>
              </a:rPr>
              <a:t>Sveriges domstolar</a:t>
            </a:r>
          </a:p>
          <a:p>
            <a:pPr marL="180000" indent="-180000"/>
            <a:r>
              <a:rPr lang="sv-SE" altLang="sv-SE" dirty="0" smtClean="0">
                <a:latin typeface="Arial" panose="020B0604020202020204" pitchFamily="34" charset="0"/>
              </a:rPr>
              <a:t>SÄPO</a:t>
            </a:r>
          </a:p>
          <a:p>
            <a:pPr marL="180000" indent="-180000"/>
            <a:r>
              <a:rPr lang="sv-SE" altLang="sv-SE" dirty="0" smtClean="0">
                <a:latin typeface="Arial" panose="020B0604020202020204" pitchFamily="34" charset="0"/>
              </a:rPr>
              <a:t>Migrationsverket</a:t>
            </a:r>
          </a:p>
          <a:p>
            <a:pPr marL="180000" indent="-180000"/>
            <a:endParaRPr lang="sv-SE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v-SE" dirty="0" smtClean="0">
                <a:latin typeface="Arial" panose="020B0604020202020204" pitchFamily="34" charset="0"/>
              </a:rPr>
              <a:t>Det går </a:t>
            </a:r>
            <a:r>
              <a:rPr lang="sv-SE" b="1" dirty="0" smtClean="0">
                <a:latin typeface="Arial" panose="020B0604020202020204" pitchFamily="34" charset="0"/>
              </a:rPr>
              <a:t>inte</a:t>
            </a:r>
            <a:r>
              <a:rPr lang="sv-SE" dirty="0" smtClean="0">
                <a:latin typeface="Arial" panose="020B0604020202020204" pitchFamily="34" charset="0"/>
              </a:rPr>
              <a:t> att remittera från hälso-  och sjukvården till RMV!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8278" y="1648284"/>
            <a:ext cx="6228390" cy="750605"/>
          </a:xfrm>
        </p:spPr>
        <p:txBody>
          <a:bodyPr/>
          <a:lstStyle/>
          <a:p>
            <a:r>
              <a:rPr lang="sv-SE" sz="3200" dirty="0" smtClean="0">
                <a:latin typeface=""/>
              </a:rPr>
              <a:t>Verksamhetsområden</a:t>
            </a:r>
            <a:endParaRPr lang="en-GB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958145" y="2439056"/>
            <a:ext cx="6866792" cy="204347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sv-SE" dirty="0" smtClean="0"/>
              <a:t>Rättspsykiatri</a:t>
            </a:r>
          </a:p>
          <a:p>
            <a:pPr>
              <a:spcBef>
                <a:spcPts val="600"/>
              </a:spcBef>
            </a:pPr>
            <a:r>
              <a:rPr lang="sv-SE" dirty="0" smtClean="0"/>
              <a:t>Rättsmedicin (inkl. </a:t>
            </a:r>
            <a:r>
              <a:rPr lang="sv-SE" dirty="0" err="1" smtClean="0"/>
              <a:t>rättsodontologi</a:t>
            </a:r>
            <a:r>
              <a:rPr lang="sv-SE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sv-SE" dirty="0" smtClean="0"/>
              <a:t>Rättskemi (rättstoxikologi)</a:t>
            </a:r>
          </a:p>
          <a:p>
            <a:pPr>
              <a:spcBef>
                <a:spcPts val="600"/>
              </a:spcBef>
            </a:pPr>
            <a:r>
              <a:rPr lang="sv-SE" dirty="0" err="1" smtClean="0"/>
              <a:t>Rättsgenetik</a:t>
            </a:r>
            <a:endParaRPr lang="sv-SE" dirty="0" smtClean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39709"/>
            <a:ext cx="9144000" cy="221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1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744" y="877525"/>
            <a:ext cx="3384651" cy="5664926"/>
          </a:xfrm>
          <a:prstGeom prst="rect">
            <a:avLst/>
          </a:prstGeom>
        </p:spPr>
      </p:pic>
      <p:sp>
        <p:nvSpPr>
          <p:cNvPr id="6160" name="textruta 7"/>
          <p:cNvSpPr txBox="1">
            <a:spLocks noChangeArrowheads="1"/>
          </p:cNvSpPr>
          <p:nvPr/>
        </p:nvSpPr>
        <p:spPr bwMode="auto">
          <a:xfrm>
            <a:off x="344488" y="1673225"/>
            <a:ext cx="2663825" cy="286232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2000" dirty="0">
                <a:latin typeface="Arial" charset="0"/>
              </a:rPr>
              <a:t>Idag </a:t>
            </a:r>
            <a:r>
              <a:rPr lang="sv-SE" sz="2000" dirty="0" smtClean="0">
                <a:latin typeface="Arial" charset="0"/>
              </a:rPr>
              <a:t>finns närmare 70 </a:t>
            </a:r>
            <a:r>
              <a:rPr lang="sv-SE" sz="2000" dirty="0">
                <a:latin typeface="Arial" charset="0"/>
              </a:rPr>
              <a:t>specialist- och ST-läkare fördelade på de sex rättsmedicinska </a:t>
            </a:r>
            <a:r>
              <a:rPr lang="sv-SE" sz="2000" dirty="0" smtClean="0">
                <a:latin typeface="Arial" charset="0"/>
              </a:rPr>
              <a:t>enheterna </a:t>
            </a:r>
            <a:r>
              <a:rPr lang="sv-SE" sz="2000" b="0" dirty="0" smtClean="0">
                <a:latin typeface="Arial" charset="0"/>
              </a:rPr>
              <a:t>i Umeå, Uppsala, Stockholm, Göteborg, Linköping och Lund.</a:t>
            </a:r>
            <a:endParaRPr lang="sv-SE" sz="2000" b="0" dirty="0">
              <a:latin typeface="Arial" charset="0"/>
            </a:endParaRPr>
          </a:p>
        </p:txBody>
      </p:sp>
      <p:sp>
        <p:nvSpPr>
          <p:cNvPr id="6161" name="textruta 1"/>
          <p:cNvSpPr txBox="1">
            <a:spLocks noChangeArrowheads="1"/>
          </p:cNvSpPr>
          <p:nvPr/>
        </p:nvSpPr>
        <p:spPr bwMode="auto">
          <a:xfrm>
            <a:off x="6219825" y="2894013"/>
            <a:ext cx="2165350" cy="1631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sv-SE" sz="2000" dirty="0">
                <a:latin typeface="Arial" charset="0"/>
                <a:cs typeface="Arial" charset="0"/>
              </a:rPr>
              <a:t>Det utförs ca 5500-6000 rättsmedicinska obduktioner per år i Sverige</a:t>
            </a:r>
          </a:p>
        </p:txBody>
      </p:sp>
      <p:sp>
        <p:nvSpPr>
          <p:cNvPr id="18" name="textruta 1"/>
          <p:cNvSpPr txBox="1">
            <a:spLocks noChangeArrowheads="1"/>
          </p:cNvSpPr>
          <p:nvPr/>
        </p:nvSpPr>
        <p:spPr bwMode="auto">
          <a:xfrm>
            <a:off x="6228184" y="4869160"/>
            <a:ext cx="2165350" cy="1015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sv-SE" sz="2000" dirty="0" smtClean="0">
                <a:latin typeface="Arial" charset="0"/>
                <a:cs typeface="Arial" charset="0"/>
              </a:rPr>
              <a:t>RMV utfärdar årligen ca 5000 rättsintyg</a:t>
            </a:r>
            <a:endParaRPr lang="sv-SE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20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586786" y="2641963"/>
            <a:ext cx="8423275" cy="44005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sv-SE" altLang="sv-SE" sz="2000" b="1" dirty="0" smtClean="0">
                <a:latin typeface="Arial" panose="020B0604020202020204" pitchFamily="34" charset="0"/>
              </a:rPr>
              <a:t>Skadebedömning</a:t>
            </a:r>
            <a:r>
              <a:rPr lang="sv-SE" altLang="sv-SE" sz="2000" dirty="0" smtClean="0">
                <a:latin typeface="Arial" panose="020B0604020202020204" pitchFamily="34" charset="0"/>
              </a:rPr>
              <a:t>: är det en skada (eller sjukdom?), vad är det för skada (blåmärke, hudavskrapning, krossår, skärsår?), hur kan – eller kan inte – skadan ha uppkommit?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sv-SE" altLang="sv-SE" sz="20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v-SE" altLang="sv-SE" sz="2000" dirty="0" smtClean="0">
                <a:latin typeface="Arial" panose="020B0604020202020204" pitchFamily="34" charset="0"/>
              </a:rPr>
              <a:t>Bedömning av skadors </a:t>
            </a:r>
            <a:r>
              <a:rPr lang="sv-SE" altLang="sv-SE" sz="2000" b="1" dirty="0" smtClean="0">
                <a:latin typeface="Arial" panose="020B0604020202020204" pitchFamily="34" charset="0"/>
              </a:rPr>
              <a:t>ålder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sv-SE" altLang="sv-SE" sz="20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v-SE" altLang="sv-SE" sz="2000" dirty="0" smtClean="0">
                <a:latin typeface="Arial" panose="020B0604020202020204" pitchFamily="34" charset="0"/>
              </a:rPr>
              <a:t>Bedömning av skador och situationers </a:t>
            </a:r>
            <a:r>
              <a:rPr lang="sv-SE" altLang="sv-SE" sz="2000" b="1" dirty="0" smtClean="0">
                <a:latin typeface="Arial" panose="020B0604020202020204" pitchFamily="34" charset="0"/>
              </a:rPr>
              <a:t>allvarlighet</a:t>
            </a:r>
            <a:r>
              <a:rPr lang="sv-SE" altLang="sv-SE" sz="2000" dirty="0" smtClean="0">
                <a:latin typeface="Arial" panose="020B0604020202020204" pitchFamily="34" charset="0"/>
              </a:rPr>
              <a:t> (</a:t>
            </a:r>
            <a:r>
              <a:rPr lang="sv-SE" altLang="sv-SE" sz="2000" dirty="0" err="1" smtClean="0">
                <a:latin typeface="Arial" panose="020B0604020202020204" pitchFamily="34" charset="0"/>
              </a:rPr>
              <a:t>livshot</a:t>
            </a:r>
            <a:r>
              <a:rPr lang="sv-SE" altLang="sv-SE" sz="2000" dirty="0" smtClean="0">
                <a:latin typeface="Arial" panose="020B0604020202020204" pitchFamily="34" charset="0"/>
              </a:rPr>
              <a:t>?)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sv-SE" altLang="sv-SE" sz="20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v-SE" altLang="sv-SE" sz="2000" dirty="0" smtClean="0">
                <a:latin typeface="Arial" panose="020B0604020202020204" pitchFamily="34" charset="0"/>
              </a:rPr>
              <a:t>Levande/avlidna personer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sv-SE" altLang="sv-SE" sz="20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sv-SE" altLang="sv-SE" sz="2000" dirty="0" smtClean="0">
              <a:latin typeface="Arial" panose="020B0604020202020204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708578" y="1870300"/>
            <a:ext cx="7460061" cy="12975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3200" dirty="0" smtClean="0"/>
              <a:t>Rättsmedicin som specialistområde</a:t>
            </a:r>
          </a:p>
        </p:txBody>
      </p:sp>
    </p:spTree>
    <p:extLst>
      <p:ext uri="{BB962C8B-B14F-4D97-AF65-F5344CB8AC3E}">
        <p14:creationId xmlns:p14="http://schemas.microsoft.com/office/powerpoint/2010/main" val="414447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719137" y="2685505"/>
            <a:ext cx="8424863" cy="44005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sv-SE" altLang="sv-SE" sz="2000" b="1" dirty="0">
                <a:latin typeface="Arial" panose="020B0604020202020204" pitchFamily="34" charset="0"/>
              </a:rPr>
              <a:t>Dödsfallsutredning – </a:t>
            </a:r>
            <a:r>
              <a:rPr lang="sv-SE" altLang="sv-SE" sz="2000" dirty="0">
                <a:latin typeface="Arial" panose="020B0604020202020204" pitchFamily="34" charset="0"/>
              </a:rPr>
              <a:t>rättsmedicinsk obduktion eller likbesiktning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altLang="sv-SE" sz="2000" b="1" dirty="0" smtClean="0">
                <a:latin typeface="Arial" panose="020B0604020202020204" pitchFamily="34" charset="0"/>
              </a:rPr>
              <a:t>Klinisk rättsmedicin – </a:t>
            </a:r>
            <a:r>
              <a:rPr lang="sv-SE" altLang="sv-SE" sz="2000" dirty="0" smtClean="0">
                <a:latin typeface="Arial" panose="020B0604020202020204" pitchFamily="34" charset="0"/>
              </a:rPr>
              <a:t>rättsintyg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altLang="sv-SE" sz="2000" dirty="0" smtClean="0">
                <a:latin typeface="Arial" panose="020B0604020202020204" pitchFamily="34" charset="0"/>
              </a:rPr>
              <a:t>Biträda polis på </a:t>
            </a:r>
            <a:r>
              <a:rPr lang="sv-SE" altLang="sv-SE" sz="2000" b="1" dirty="0" smtClean="0">
                <a:latin typeface="Arial" panose="020B0604020202020204" pitchFamily="34" charset="0"/>
              </a:rPr>
              <a:t>fyndplats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altLang="sv-SE" sz="2000" b="1" dirty="0" smtClean="0">
                <a:latin typeface="Arial" panose="020B0604020202020204" pitchFamily="34" charset="0"/>
              </a:rPr>
              <a:t>Sakkunnig i domstol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altLang="sv-SE" sz="2000" dirty="0" smtClean="0">
                <a:latin typeface="Arial" panose="020B0604020202020204" pitchFamily="34" charset="0"/>
              </a:rPr>
              <a:t>Rättsläkare och rättsodontolog ingår i den svenska identifierings-kommissionen </a:t>
            </a:r>
            <a:r>
              <a:rPr lang="sv-SE" altLang="sv-SE" sz="2000" b="1" dirty="0" smtClean="0">
                <a:latin typeface="Arial" panose="020B0604020202020204" pitchFamily="34" charset="0"/>
              </a:rPr>
              <a:t>(DVI)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altLang="sv-SE" sz="2000" b="1" dirty="0" smtClean="0">
                <a:latin typeface="Arial" panose="020B0604020202020204" pitchFamily="34" charset="0"/>
              </a:rPr>
              <a:t>Samverkansarbete, </a:t>
            </a:r>
            <a:r>
              <a:rPr lang="sv-SE" altLang="sv-SE" sz="2000" dirty="0" smtClean="0">
                <a:latin typeface="Arial" panose="020B0604020202020204" pitchFamily="34" charset="0"/>
              </a:rPr>
              <a:t>t ex i </a:t>
            </a:r>
            <a:r>
              <a:rPr lang="sv-SE" altLang="sv-SE" sz="2000" dirty="0" err="1" smtClean="0">
                <a:latin typeface="Arial" panose="020B0604020202020204" pitchFamily="34" charset="0"/>
              </a:rPr>
              <a:t>Barnahus</a:t>
            </a:r>
            <a:r>
              <a:rPr lang="sv-SE" altLang="sv-SE" sz="2000" dirty="0" smtClean="0">
                <a:latin typeface="Arial" panose="020B0604020202020204" pitchFamily="34" charset="0"/>
              </a:rPr>
              <a:t>, Trafikverket mm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altLang="sv-SE" sz="2000" b="1" dirty="0" smtClean="0">
                <a:latin typeface="Arial" panose="020B0604020202020204" pitchFamily="34" charset="0"/>
              </a:rPr>
              <a:t>Forskning, undervisning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sv-SE" altLang="sv-SE" sz="20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sv-SE" altLang="sv-SE" sz="20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sv-SE" altLang="sv-SE" sz="2000" dirty="0" smtClean="0">
              <a:latin typeface="Arial" panose="020B0604020202020204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708578" y="1870300"/>
            <a:ext cx="7460061" cy="12975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3200" dirty="0" smtClean="0"/>
              <a:t>Rättsmedicin som specialistområde</a:t>
            </a:r>
          </a:p>
        </p:txBody>
      </p:sp>
    </p:spTree>
    <p:extLst>
      <p:ext uri="{BB962C8B-B14F-4D97-AF65-F5344CB8AC3E}">
        <p14:creationId xmlns:p14="http://schemas.microsoft.com/office/powerpoint/2010/main" val="402263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ruta 1"/>
          <p:cNvSpPr txBox="1">
            <a:spLocks noChangeArrowheads="1"/>
          </p:cNvSpPr>
          <p:nvPr/>
        </p:nvSpPr>
        <p:spPr bwMode="auto">
          <a:xfrm>
            <a:off x="468313" y="1550988"/>
            <a:ext cx="8569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Författningsbestämmelser</a:t>
            </a:r>
            <a:endParaRPr lang="sv-SE" alt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(lag, förordning, föreskrift) - exempel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693738" y="3006254"/>
            <a:ext cx="83439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Lag (1987:269) om kriterier för bestämmande av människans död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Begravningslag (1990:1144)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Lag (1995:832) om obduktion mm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Begravningsförordningen 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(1990:1147</a:t>
            </a: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HSLF-FS 2015:15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PM 2016:14</a:t>
            </a: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SOSFS 2005:28 …om anmälningsskyldighet </a:t>
            </a: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enl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Lex Maria </a:t>
            </a:r>
          </a:p>
          <a:p>
            <a:pPr eaLnBrk="1" hangingPunct="1">
              <a:spcBef>
                <a:spcPct val="50000"/>
              </a:spcBef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54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ruta 1"/>
          <p:cNvSpPr txBox="1">
            <a:spLocks noChangeArrowheads="1"/>
          </p:cNvSpPr>
          <p:nvPr/>
        </p:nvSpPr>
        <p:spPr bwMode="auto">
          <a:xfrm>
            <a:off x="847046" y="1936750"/>
            <a:ext cx="69850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Polisanmälan I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935" y="3080222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Dödsfallet </a:t>
            </a:r>
            <a:r>
              <a:rPr lang="sv-SE" alt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eller </a:t>
            </a:r>
            <a:r>
              <a:rPr lang="sv-SE" alt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kan ha </a:t>
            </a: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orsakats av </a:t>
            </a:r>
            <a:r>
              <a:rPr lang="sv-SE" altLang="sv-S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yttre påverkan</a:t>
            </a: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dvs skada eller förgiftning</a:t>
            </a:r>
          </a:p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- annans vållande (</a:t>
            </a:r>
            <a:r>
              <a:rPr lang="sv-SE" altLang="sv-S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homicid</a:t>
            </a: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- olycksfall</a:t>
            </a:r>
          </a:p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- självmord</a:t>
            </a:r>
          </a:p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43654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MV_GD ppt_20170213">
  <a:themeElements>
    <a:clrScheme name="RMV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4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M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BC05ABDCAB9B4C89B8B5C29AACA526" ma:contentTypeVersion="6" ma:contentTypeDescription="Skapa ett nytt dokument." ma:contentTypeScope="" ma:versionID="2b19f50452d2b418b4bd8fd18d251e2b">
  <xsd:schema xmlns:xsd="http://www.w3.org/2001/XMLSchema" xmlns:xs="http://www.w3.org/2001/XMLSchema" xmlns:p="http://schemas.microsoft.com/office/2006/metadata/properties" xmlns:ns2="1870145d-774f-47eb-a723-039ed3bb53a9" xmlns:ns3="5b946bb4-702e-411f-9701-c69315636584" targetNamespace="http://schemas.microsoft.com/office/2006/metadata/properties" ma:root="true" ma:fieldsID="9d79b4dc0df21cf7157c7711e2a8b17c" ns2:_="" ns3:_="">
    <xsd:import namespace="1870145d-774f-47eb-a723-039ed3bb53a9"/>
    <xsd:import namespace="5b946bb4-702e-411f-9701-c693156365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0145d-774f-47eb-a723-039ed3bb5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46bb4-702e-411f-9701-c6931563658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F0ABB9-C072-4BF6-B240-0AE5E45D40FE}"/>
</file>

<file path=customXml/itemProps2.xml><?xml version="1.0" encoding="utf-8"?>
<ds:datastoreItem xmlns:ds="http://schemas.openxmlformats.org/officeDocument/2006/customXml" ds:itemID="{8B23D59B-06E6-42C0-BC0A-09C25E2FF7A1}"/>
</file>

<file path=customXml/itemProps3.xml><?xml version="1.0" encoding="utf-8"?>
<ds:datastoreItem xmlns:ds="http://schemas.openxmlformats.org/officeDocument/2006/customXml" ds:itemID="{BA3F7A6A-C1B2-4865-9AF0-5B0DE24C2461}"/>
</file>

<file path=docProps/app.xml><?xml version="1.0" encoding="utf-8"?>
<Properties xmlns="http://schemas.openxmlformats.org/officeDocument/2006/extended-properties" xmlns:vt="http://schemas.openxmlformats.org/officeDocument/2006/docPropsVTypes">
  <Template>RMV_GD ppt_20170213.potx</Template>
  <TotalTime>2961</TotalTime>
  <Words>1114</Words>
  <Application>Microsoft Office PowerPoint</Application>
  <PresentationFormat>Bildspel på skärmen (4:3)</PresentationFormat>
  <Paragraphs>229</Paragraphs>
  <Slides>26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Wingdings</vt:lpstr>
      <vt:lpstr>RMV_GD ppt_20170213</vt:lpstr>
      <vt:lpstr>PowerPoint-presentation</vt:lpstr>
      <vt:lpstr>PowerPoint-presentation</vt:lpstr>
      <vt:lpstr>PowerPoint-presentation</vt:lpstr>
      <vt:lpstr>Verksamhetsområden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Kolmonoxid (CO)</vt:lpstr>
      <vt:lpstr>PowerPoint-presentation</vt:lpstr>
      <vt:lpstr>Kolmonoxidförgiftning</vt:lpstr>
      <vt:lpstr>Cyanid – cyanväte (HCN) </vt:lpstr>
      <vt:lpstr>Cyanid – cyanväte, forts </vt:lpstr>
      <vt:lpstr>”Retande gaser”</vt:lpstr>
      <vt:lpstr>Akutbehandling efter brandgasexponering – generellt </vt:lpstr>
      <vt:lpstr>Akutbehandling, forts </vt:lpstr>
      <vt:lpstr>Brännskador</vt:lpstr>
      <vt:lpstr>PowerPoint-presentation</vt:lpstr>
      <vt:lpstr>Rule of Nines – vuxna </vt:lpstr>
      <vt:lpstr>Brännskador, behandling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</dc:creator>
  <cp:lastModifiedBy>fgipe</cp:lastModifiedBy>
  <cp:revision>172</cp:revision>
  <cp:lastPrinted>2020-09-30T09:10:46Z</cp:lastPrinted>
  <dcterms:created xsi:type="dcterms:W3CDTF">2017-02-13T12:49:48Z</dcterms:created>
  <dcterms:modified xsi:type="dcterms:W3CDTF">2021-03-18T14:42:46Z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0x01010029BC05ABDCAB9B4C89B8B5C29AACA526</vt:lpwstr>
  </property>
</Properties>
</file>