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7"/>
  </p:notesMasterIdLst>
  <p:sldIdLst>
    <p:sldId id="256" r:id="rId2"/>
    <p:sldId id="260" r:id="rId3"/>
    <p:sldId id="257" r:id="rId4"/>
    <p:sldId id="749" r:id="rId5"/>
    <p:sldId id="261" r:id="rId6"/>
    <p:sldId id="262" r:id="rId7"/>
    <p:sldId id="264" r:id="rId8"/>
    <p:sldId id="265" r:id="rId9"/>
    <p:sldId id="266" r:id="rId10"/>
    <p:sldId id="342" r:id="rId11"/>
    <p:sldId id="343" r:id="rId12"/>
    <p:sldId id="349" r:id="rId13"/>
    <p:sldId id="352" r:id="rId14"/>
    <p:sldId id="353" r:id="rId15"/>
    <p:sldId id="354" r:id="rId16"/>
    <p:sldId id="355" r:id="rId17"/>
    <p:sldId id="356" r:id="rId18"/>
    <p:sldId id="358" r:id="rId19"/>
    <p:sldId id="359" r:id="rId20"/>
    <p:sldId id="360" r:id="rId21"/>
    <p:sldId id="361" r:id="rId22"/>
    <p:sldId id="362" r:id="rId23"/>
    <p:sldId id="711" r:id="rId24"/>
    <p:sldId id="267" r:id="rId25"/>
    <p:sldId id="364" r:id="rId26"/>
    <p:sldId id="363" r:id="rId27"/>
    <p:sldId id="365" r:id="rId28"/>
    <p:sldId id="366" r:id="rId29"/>
    <p:sldId id="367" r:id="rId30"/>
    <p:sldId id="368" r:id="rId31"/>
    <p:sldId id="281" r:id="rId32"/>
    <p:sldId id="283" r:id="rId33"/>
    <p:sldId id="285" r:id="rId34"/>
    <p:sldId id="289" r:id="rId35"/>
    <p:sldId id="286" r:id="rId36"/>
    <p:sldId id="287" r:id="rId37"/>
    <p:sldId id="288" r:id="rId38"/>
    <p:sldId id="290" r:id="rId39"/>
    <p:sldId id="293" r:id="rId40"/>
    <p:sldId id="292" r:id="rId41"/>
    <p:sldId id="294" r:id="rId42"/>
    <p:sldId id="295" r:id="rId43"/>
    <p:sldId id="296" r:id="rId44"/>
    <p:sldId id="299" r:id="rId45"/>
    <p:sldId id="303" r:id="rId46"/>
    <p:sldId id="370" r:id="rId47"/>
    <p:sldId id="371" r:id="rId48"/>
    <p:sldId id="622" r:id="rId49"/>
    <p:sldId id="345" r:id="rId50"/>
    <p:sldId id="435" r:id="rId51"/>
    <p:sldId id="439" r:id="rId52"/>
    <p:sldId id="440" r:id="rId53"/>
    <p:sldId id="441" r:id="rId54"/>
    <p:sldId id="442" r:id="rId55"/>
    <p:sldId id="443" r:id="rId56"/>
    <p:sldId id="623" r:id="rId57"/>
    <p:sldId id="369" r:id="rId58"/>
    <p:sldId id="624" r:id="rId59"/>
    <p:sldId id="626" r:id="rId60"/>
    <p:sldId id="720" r:id="rId61"/>
    <p:sldId id="627" r:id="rId62"/>
    <p:sldId id="742" r:id="rId63"/>
    <p:sldId id="736" r:id="rId64"/>
    <p:sldId id="722" r:id="rId65"/>
    <p:sldId id="723" r:id="rId66"/>
    <p:sldId id="721" r:id="rId67"/>
    <p:sldId id="724" r:id="rId68"/>
    <p:sldId id="725" r:id="rId69"/>
    <p:sldId id="726" r:id="rId70"/>
    <p:sldId id="727" r:id="rId71"/>
    <p:sldId id="744" r:id="rId72"/>
    <p:sldId id="745" r:id="rId73"/>
    <p:sldId id="717" r:id="rId74"/>
    <p:sldId id="718" r:id="rId75"/>
    <p:sldId id="728" r:id="rId76"/>
    <p:sldId id="729" r:id="rId77"/>
    <p:sldId id="730" r:id="rId78"/>
    <p:sldId id="731" r:id="rId79"/>
    <p:sldId id="732" r:id="rId80"/>
    <p:sldId id="733" r:id="rId81"/>
    <p:sldId id="734" r:id="rId82"/>
    <p:sldId id="747" r:id="rId83"/>
    <p:sldId id="746" r:id="rId84"/>
    <p:sldId id="743" r:id="rId85"/>
    <p:sldId id="735" r:id="rId86"/>
    <p:sldId id="531" r:id="rId87"/>
    <p:sldId id="532" r:id="rId88"/>
    <p:sldId id="533" r:id="rId89"/>
    <p:sldId id="534" r:id="rId90"/>
    <p:sldId id="535" r:id="rId91"/>
    <p:sldId id="536" r:id="rId92"/>
    <p:sldId id="537" r:id="rId93"/>
    <p:sldId id="538" r:id="rId94"/>
    <p:sldId id="737" r:id="rId95"/>
    <p:sldId id="425" r:id="rId96"/>
    <p:sldId id="738" r:id="rId97"/>
    <p:sldId id="739" r:id="rId98"/>
    <p:sldId id="740" r:id="rId99"/>
    <p:sldId id="384" r:id="rId100"/>
    <p:sldId id="741" r:id="rId101"/>
    <p:sldId id="386" r:id="rId102"/>
    <p:sldId id="387" r:id="rId103"/>
    <p:sldId id="748" r:id="rId104"/>
    <p:sldId id="750" r:id="rId105"/>
    <p:sldId id="751" r:id="rId106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1">
          <p15:clr>
            <a:srgbClr val="A4A3A4"/>
          </p15:clr>
        </p15:guide>
        <p15:guide id="3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80" d="100"/>
          <a:sy n="80" d="100"/>
        </p:scale>
        <p:origin x="864" y="44"/>
      </p:cViewPr>
      <p:guideLst>
        <p:guide orient="horz" pos="2160"/>
        <p:guide pos="431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ustomXml" Target="../customXml/item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customXml" Target="../customXml/item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05B1-803A-4F41-8539-C11C9ED93D1F}" type="datetimeFigureOut">
              <a:rPr lang="sv-SE" smtClean="0"/>
              <a:t>2021-09-13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784C1-56A1-463B-A2B0-60EF886130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33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Bryts ner av </a:t>
            </a:r>
            <a:r>
              <a:rPr lang="sv-SE" dirty="0" err="1"/>
              <a:t>alkolholdehydrogenas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4DA-4F55-47DD-AEA1-1F8AE5E8A4B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87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Njurskad</a:t>
            </a:r>
            <a:r>
              <a:rPr lang="sv-SE" dirty="0"/>
              <a:t> kan bli bestående men ofta övergående inom veckor månader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9A59-3049-455E-9948-841FFBD1B6E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37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uttalad acidos toxiska metaboliter som är dialyserbara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9A59-3049-455E-9948-841FFBD1B6E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07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</a:t>
            </a:r>
            <a:r>
              <a:rPr lang="sv-SE" baseline="0" dirty="0"/>
              <a:t> 7up till 1950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D926A-38E1-4771-BE3E-5B9EB0968DD3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80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D926A-38E1-4771-BE3E-5B9EB0968DD3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83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Karbamazepin</a:t>
            </a:r>
            <a:r>
              <a:rPr lang="sv-SE" dirty="0"/>
              <a:t> 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9A59-3049-455E-9948-841FFBD1B6E8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38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uttalad acidos toxiska metaboliter som är dialyserbara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9A59-3049-455E-9948-841FFBD1B6E8}" type="slidenum">
              <a:rPr lang="sv-SE" smtClean="0"/>
              <a:t>72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40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l">
              <a:defRPr noProof="1"/>
            </a:lvl1pPr>
          </a:lstStyle>
          <a:p>
            <a:r>
              <a:rPr lang="sv-SE" noProof="1"/>
              <a:t>Klicka här för att ändra mall för rubrikformat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 algn="l">
              <a:buFontTx/>
              <a:buNone/>
              <a:defRPr sz="2200" noProof="1">
                <a:solidFill>
                  <a:srgbClr val="898989"/>
                </a:solidFill>
              </a:defRPr>
            </a:lvl1pPr>
          </a:lstStyle>
          <a:p>
            <a:r>
              <a:rPr lang="sv-SE" noProof="1"/>
              <a:t>Klicka här för att ändra mall för underrubrikformat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8" y="6078653"/>
            <a:ext cx="3159588" cy="59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0" b="35947"/>
          <a:stretch/>
        </p:blipFill>
        <p:spPr>
          <a:xfrm>
            <a:off x="0" y="-406400"/>
            <a:ext cx="9144000" cy="2467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09F5-7352-40C9-BB3B-FB04CE6666E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E129F-6871-47A4-9298-1D9B3612A20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8D398-5992-47BF-BC14-692D920F6AD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89898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50A7-06E6-40D8-86E3-ED6EB318A29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184EB-8EE5-41F3-B198-880A1310589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34D63-DB9E-4BB5-B12A-6DFA11FF5BD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DE97F-61B9-420A-AC87-AD36BA1257B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34B3-79CE-4E12-91D8-C1C3A341341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443A3-1EF1-4064-8BAE-B7179AA5F7D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8EB1-0147-4883-AA2F-4798CC0C248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1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1"/>
              <a:t>Klicka här för att ändra format på bakgrundstexten</a:t>
            </a:r>
          </a:p>
          <a:p>
            <a:pPr lvl="1"/>
            <a:r>
              <a:rPr lang="sv-SE" noProof="1"/>
              <a:t>Nivå två</a:t>
            </a:r>
          </a:p>
          <a:p>
            <a:pPr lvl="2"/>
            <a:r>
              <a:rPr lang="sv-SE" noProof="1"/>
              <a:t>Nivå tre</a:t>
            </a:r>
          </a:p>
          <a:p>
            <a:pPr lvl="3"/>
            <a:r>
              <a:rPr lang="sv-SE" noProof="1"/>
              <a:t>Nivå fyra</a:t>
            </a:r>
          </a:p>
          <a:p>
            <a:pPr lvl="4"/>
            <a:r>
              <a:rPr lang="sv-SE" noProof="1"/>
              <a:t>Nivå fem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096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noProof="1"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noProof="1"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noProof="1">
                <a:latin typeface="+mn-lt"/>
              </a:defRPr>
            </a:lvl1pPr>
          </a:lstStyle>
          <a:p>
            <a:fld id="{9FC5DE7D-F2BB-4F78-ABEC-82D108BD4592}" type="slidenum">
              <a:rPr/>
              <a:pPr/>
              <a:t>‹#›</a:t>
            </a:fld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70440"/>
            <a:ext cx="3159588" cy="59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300"/>
        </a:spcBef>
        <a:spcAft>
          <a:spcPts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300"/>
        </a:spcBef>
        <a:spcAft>
          <a:spcPts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ts val="300"/>
        </a:spcBef>
        <a:spcAft>
          <a:spcPts val="0"/>
        </a:spcAft>
        <a:buChar char="–"/>
        <a:defRPr sz="18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ts val="300"/>
        </a:spcBef>
        <a:spcAft>
          <a:spcPts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emcrit.org/pulmcrit/brash-syndrome-bradycardia-renal-failure-av-blocker-shock-hyperkalemia/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/>
              <a:t>Tankar om förgiftningar ur njurens perspektiv… </a:t>
            </a:r>
            <a:br>
              <a:rPr lang="sv-SE" sz="3200" dirty="0"/>
            </a:br>
            <a:endParaRPr lang="sv-SE" sz="3200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 err="1"/>
              <a:t>johanna</a:t>
            </a:r>
            <a:r>
              <a:rPr lang="sv-SE" sz="2400" dirty="0"/>
              <a:t> nordmark </a:t>
            </a:r>
            <a:r>
              <a:rPr lang="sv-SE" sz="2400" dirty="0" err="1"/>
              <a:t>grass</a:t>
            </a:r>
            <a:endParaRPr lang="sv-SE" sz="2400" dirty="0"/>
          </a:p>
          <a:p>
            <a:r>
              <a:rPr lang="sv-SE" sz="2400" dirty="0"/>
              <a:t>överläkare, giftinformationscentralen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Oförklarlig svår acidos…</a:t>
            </a:r>
            <a:br>
              <a:rPr lang="sv-SE" dirty="0"/>
            </a:br>
            <a:r>
              <a:rPr lang="sv-SE" dirty="0"/>
              <a:t>Toxiska alkoholer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Etylenglykol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Kylarvätska</a:t>
            </a:r>
          </a:p>
          <a:p>
            <a:r>
              <a:rPr lang="sv-SE" i="1" dirty="0"/>
              <a:t>Njursvikt</a:t>
            </a:r>
            <a:r>
              <a:rPr lang="sv-SE" dirty="0"/>
              <a:t>, MOF, hjärnödem i svåra fall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Metanol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Träsprit</a:t>
            </a:r>
          </a:p>
          <a:p>
            <a:r>
              <a:rPr lang="sv-SE" dirty="0"/>
              <a:t>Blindhet, hjärnödem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041029" cy="20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84984"/>
            <a:ext cx="946424" cy="28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879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/>
              <a:t>Komplikationer</a:t>
            </a:r>
            <a:r>
              <a:rPr lang="sv-SE" dirty="0"/>
              <a:t> och problem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Trombocytopeni</a:t>
            </a:r>
            <a:endParaRPr lang="sv-SE" dirty="0"/>
          </a:p>
          <a:p>
            <a:r>
              <a:rPr lang="sv-SE" dirty="0" err="1"/>
              <a:t>Hemolys</a:t>
            </a:r>
            <a:r>
              <a:rPr lang="sv-SE" dirty="0"/>
              <a:t> – om blodflöde &gt; 300-350 ml/min</a:t>
            </a:r>
          </a:p>
          <a:p>
            <a:r>
              <a:rPr lang="sv-SE" dirty="0" err="1"/>
              <a:t>Leukopeni</a:t>
            </a:r>
            <a:endParaRPr lang="sv-SE" dirty="0"/>
          </a:p>
          <a:p>
            <a:r>
              <a:rPr lang="sv-SE" dirty="0"/>
              <a:t>Sänkt </a:t>
            </a:r>
            <a:r>
              <a:rPr lang="sv-SE" dirty="0" err="1"/>
              <a:t>fibrinogen</a:t>
            </a:r>
            <a:endParaRPr lang="sv-SE" dirty="0"/>
          </a:p>
          <a:p>
            <a:r>
              <a:rPr lang="sv-SE" dirty="0"/>
              <a:t>Hypoglykemi</a:t>
            </a:r>
          </a:p>
          <a:p>
            <a:r>
              <a:rPr lang="sv-SE" dirty="0" err="1"/>
              <a:t>Hypokalcemi</a:t>
            </a:r>
            <a:r>
              <a:rPr lang="sv-SE" dirty="0"/>
              <a:t> / </a:t>
            </a:r>
            <a:r>
              <a:rPr lang="sv-SE" dirty="0" err="1"/>
              <a:t>hypo-fosfatemi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86087"/>
            <a:ext cx="2590800" cy="1724025"/>
          </a:xfrm>
        </p:spPr>
      </p:pic>
    </p:spTree>
    <p:extLst>
      <p:ext uri="{BB962C8B-B14F-4D97-AF65-F5344CB8AC3E}">
        <p14:creationId xmlns:p14="http://schemas.microsoft.com/office/powerpoint/2010/main" val="41454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Komplikationer och </a:t>
            </a:r>
            <a:r>
              <a:rPr lang="sv-SE" u="sng" dirty="0"/>
              <a:t>problem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2976562"/>
            <a:ext cx="2619375" cy="1743075"/>
          </a:xfrm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Ökat behov av antikoagulering</a:t>
            </a:r>
          </a:p>
          <a:p>
            <a:r>
              <a:rPr lang="sv-SE" dirty="0"/>
              <a:t>Samtidig njursvikt/ elektrolytrubbning/ acidos/ övervätskning</a:t>
            </a:r>
          </a:p>
        </p:txBody>
      </p:sp>
    </p:spTree>
    <p:extLst>
      <p:ext uri="{BB962C8B-B14F-4D97-AF65-F5344CB8AC3E}">
        <p14:creationId xmlns:p14="http://schemas.microsoft.com/office/powerpoint/2010/main" val="39451690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Hemoperfusion</a:t>
            </a:r>
            <a:r>
              <a:rPr lang="sv-SE" dirty="0"/>
              <a:t> – en gammal goding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Entusiasmen som störst under 1970- 80-talen</a:t>
            </a:r>
          </a:p>
          <a:p>
            <a:r>
              <a:rPr lang="sv-SE" dirty="0"/>
              <a:t>IHD lika effektivt, mindre komplikationer och större vana</a:t>
            </a:r>
          </a:p>
          <a:p>
            <a:r>
              <a:rPr lang="sv-SE" dirty="0"/>
              <a:t>Effektivitet jämfört CRRT?????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72576"/>
            <a:ext cx="3810000" cy="23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915816" y="4941168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 err="1"/>
              <a:t>Ghannoum</a:t>
            </a:r>
            <a:r>
              <a:rPr lang="sv-SE" sz="1000" i="1" dirty="0"/>
              <a:t> et al 2014</a:t>
            </a:r>
          </a:p>
        </p:txBody>
      </p:sp>
    </p:spTree>
    <p:extLst>
      <p:ext uri="{BB962C8B-B14F-4D97-AF65-F5344CB8AC3E}">
        <p14:creationId xmlns:p14="http://schemas.microsoft.com/office/powerpoint/2010/main" val="19499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AC73E7A-8F46-41D2-83FE-FC2F7AA1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Annat….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FA4B3F-B9BC-4439-AA73-86861D5F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Albumindialys (ex MARS)</a:t>
            </a:r>
          </a:p>
          <a:p>
            <a:r>
              <a:rPr lang="sv-SE" dirty="0"/>
              <a:t>Plasmaferes</a:t>
            </a:r>
          </a:p>
          <a:p>
            <a:r>
              <a:rPr lang="sv-SE" dirty="0"/>
              <a:t>Blodbyte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Enstaka fallrapporter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A254F2B-22D0-4D70-8D2C-098A3BF4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42088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7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85740D-CA31-4C9C-81BE-6BA842AB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C1E059E-2038-44C7-BD7E-E7CFC192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46" y="1676400"/>
            <a:ext cx="4667707" cy="4343400"/>
          </a:xfrm>
        </p:spPr>
      </p:pic>
    </p:spTree>
    <p:extLst>
      <p:ext uri="{BB962C8B-B14F-4D97-AF65-F5344CB8AC3E}">
        <p14:creationId xmlns:p14="http://schemas.microsoft.com/office/powerpoint/2010/main" val="5937847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B5E4DD-1AC1-4E14-9C07-B86D43DD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Tack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uppmärksamheten</a:t>
            </a:r>
            <a:br>
              <a:rPr lang="en-US" dirty="0"/>
            </a:b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trevlig</a:t>
            </a:r>
            <a:r>
              <a:rPr lang="en-US" dirty="0"/>
              <a:t> </a:t>
            </a:r>
            <a:r>
              <a:rPr lang="en-US" dirty="0" err="1"/>
              <a:t>helg</a:t>
            </a:r>
            <a:r>
              <a:rPr lang="en-US" dirty="0"/>
              <a:t>!</a:t>
            </a:r>
          </a:p>
        </p:txBody>
      </p:sp>
      <p:pic>
        <p:nvPicPr>
          <p:cNvPr id="5" name="Platshållare för innehåll 4" descr="En bild som visar natur, solnedgång, himmel, utomhus&#10;&#10;Automatiskt genererad beskrivning">
            <a:extLst>
              <a:ext uri="{FF2B5EF4-FFF2-40B4-BE49-F238E27FC236}">
                <a16:creationId xmlns:a16="http://schemas.microsoft.com/office/drawing/2014/main" id="{2676B11D-EE3D-433B-83F7-90E1D718E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023"/>
          <a:stretch/>
        </p:blipFill>
        <p:spPr>
          <a:xfrm>
            <a:off x="685800" y="1676400"/>
            <a:ext cx="777240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55006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Etylenglykol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Etylenglykol – </a:t>
            </a:r>
            <a:r>
              <a:rPr lang="sv-SE" dirty="0" err="1"/>
              <a:t>Glykoaldehyd</a:t>
            </a:r>
            <a:r>
              <a:rPr lang="sv-SE" dirty="0"/>
              <a:t> – </a:t>
            </a:r>
            <a:r>
              <a:rPr lang="sv-SE" dirty="0" err="1">
                <a:solidFill>
                  <a:srgbClr val="FF0000"/>
                </a:solidFill>
              </a:rPr>
              <a:t>Glykolat</a:t>
            </a:r>
            <a:r>
              <a:rPr lang="sv-SE" dirty="0">
                <a:solidFill>
                  <a:srgbClr val="FF0000"/>
                </a:solidFill>
              </a:rPr>
              <a:t> – </a:t>
            </a:r>
            <a:r>
              <a:rPr lang="sv-SE" dirty="0" err="1">
                <a:solidFill>
                  <a:srgbClr val="FF0000"/>
                </a:solidFill>
              </a:rPr>
              <a:t>Glykoxalat</a:t>
            </a:r>
            <a:r>
              <a:rPr lang="sv-SE" dirty="0">
                <a:solidFill>
                  <a:srgbClr val="FF0000"/>
                </a:solidFill>
              </a:rPr>
              <a:t> - Oxalat</a:t>
            </a:r>
          </a:p>
          <a:p>
            <a:r>
              <a:rPr lang="sv-SE" dirty="0"/>
              <a:t>CNS-depression</a:t>
            </a:r>
          </a:p>
          <a:p>
            <a:r>
              <a:rPr lang="sv-SE" dirty="0" err="1"/>
              <a:t>Glykolat</a:t>
            </a:r>
            <a:r>
              <a:rPr lang="sv-SE" dirty="0"/>
              <a:t> – Acidos</a:t>
            </a:r>
          </a:p>
          <a:p>
            <a:r>
              <a:rPr lang="sv-SE" dirty="0" err="1"/>
              <a:t>Glykoxalat</a:t>
            </a:r>
            <a:r>
              <a:rPr lang="sv-SE" dirty="0"/>
              <a:t> - Cytotoxiskt</a:t>
            </a:r>
          </a:p>
          <a:p>
            <a:r>
              <a:rPr lang="sv-SE" i="1" dirty="0"/>
              <a:t>Oxalat</a:t>
            </a:r>
            <a:r>
              <a:rPr lang="sv-SE" dirty="0"/>
              <a:t> - Calciumoxalat – njurskada. Binder kalcium  - </a:t>
            </a:r>
            <a:r>
              <a:rPr lang="sv-SE" dirty="0" err="1"/>
              <a:t>hypokalcemi</a:t>
            </a: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3024187"/>
            <a:ext cx="2228850" cy="1647825"/>
          </a:xfr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CF03651-12DF-4BC0-A8FC-B2039AE11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988840"/>
            <a:ext cx="40481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Diagnos </a:t>
            </a:r>
            <a:br>
              <a:rPr lang="sv-SE" dirty="0"/>
            </a:br>
            <a:r>
              <a:rPr lang="sv-SE" dirty="0"/>
              <a:t>Serum analys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S-Etanol!</a:t>
            </a:r>
          </a:p>
          <a:p>
            <a:r>
              <a:rPr lang="sv-SE" dirty="0"/>
              <a:t>S-</a:t>
            </a:r>
            <a:r>
              <a:rPr lang="sv-SE" dirty="0" err="1"/>
              <a:t>Isopropanol</a:t>
            </a:r>
            <a:r>
              <a:rPr lang="sv-SE" dirty="0"/>
              <a:t>, </a:t>
            </a:r>
          </a:p>
          <a:p>
            <a:r>
              <a:rPr lang="sv-SE" dirty="0"/>
              <a:t>S-Metanol  - </a:t>
            </a:r>
            <a:r>
              <a:rPr lang="sv-SE" dirty="0">
                <a:solidFill>
                  <a:srgbClr val="FF0000"/>
                </a:solidFill>
              </a:rPr>
              <a:t>Utförs inte på vissa </a:t>
            </a:r>
            <a:r>
              <a:rPr lang="sv-SE" dirty="0" err="1">
                <a:solidFill>
                  <a:srgbClr val="FF0000"/>
                </a:solidFill>
              </a:rPr>
              <a:t>lab</a:t>
            </a:r>
            <a:endParaRPr lang="sv-SE" dirty="0"/>
          </a:p>
          <a:p>
            <a:r>
              <a:rPr lang="sv-SE" dirty="0"/>
              <a:t>S-Etylenglykol - </a:t>
            </a:r>
            <a:r>
              <a:rPr lang="sv-SE" dirty="0">
                <a:solidFill>
                  <a:srgbClr val="FF0000"/>
                </a:solidFill>
              </a:rPr>
              <a:t>Utförs inte på många </a:t>
            </a:r>
            <a:r>
              <a:rPr lang="sv-SE" dirty="0" err="1">
                <a:solidFill>
                  <a:srgbClr val="FF0000"/>
                </a:solidFill>
              </a:rPr>
              <a:t>lab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114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Etylenglykol – acidos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SzPct val="150000"/>
              <a:buNone/>
            </a:pPr>
            <a:r>
              <a:rPr lang="sv-SE" sz="2000" dirty="0"/>
              <a:t>pH 6,96  PCO</a:t>
            </a:r>
            <a:r>
              <a:rPr lang="sv-SE" sz="2000" baseline="-25000" dirty="0"/>
              <a:t>2</a:t>
            </a:r>
            <a:r>
              <a:rPr lang="sv-SE" sz="2000" dirty="0"/>
              <a:t> 1,7  PO</a:t>
            </a:r>
            <a:r>
              <a:rPr lang="sv-SE" sz="2000" baseline="-25000" dirty="0"/>
              <a:t>2</a:t>
            </a:r>
            <a:r>
              <a:rPr lang="sv-SE" sz="2000" dirty="0"/>
              <a:t> 17,9  </a:t>
            </a:r>
            <a:r>
              <a:rPr lang="sv-SE" sz="2000" dirty="0">
                <a:solidFill>
                  <a:srgbClr val="FF0000"/>
                </a:solidFill>
              </a:rPr>
              <a:t>BE -33, laktat 26</a:t>
            </a:r>
          </a:p>
          <a:p>
            <a:pPr marL="0" indent="0">
              <a:lnSpc>
                <a:spcPct val="130000"/>
              </a:lnSpc>
              <a:buSzPct val="150000"/>
              <a:buNone/>
            </a:pPr>
            <a:r>
              <a:rPr lang="sv-SE" sz="2000" dirty="0"/>
              <a:t>Etylenglykol – </a:t>
            </a:r>
            <a:r>
              <a:rPr lang="sv-SE" sz="2000" dirty="0" err="1"/>
              <a:t>Glykoaldehyd</a:t>
            </a:r>
            <a:r>
              <a:rPr lang="sv-SE" sz="2000" dirty="0"/>
              <a:t> – </a:t>
            </a:r>
            <a:r>
              <a:rPr lang="sv-SE" sz="2000" dirty="0" err="1">
                <a:solidFill>
                  <a:srgbClr val="FF0000"/>
                </a:solidFill>
              </a:rPr>
              <a:t>Glykolat</a:t>
            </a:r>
            <a:r>
              <a:rPr lang="sv-SE" sz="2000" dirty="0">
                <a:solidFill>
                  <a:srgbClr val="FF0000"/>
                </a:solidFill>
              </a:rPr>
              <a:t> – </a:t>
            </a:r>
            <a:r>
              <a:rPr lang="sv-SE" sz="2000" dirty="0" err="1">
                <a:solidFill>
                  <a:srgbClr val="FF0000"/>
                </a:solidFill>
              </a:rPr>
              <a:t>Glykoxalat</a:t>
            </a:r>
            <a:r>
              <a:rPr lang="sv-SE" sz="2000" dirty="0">
                <a:solidFill>
                  <a:srgbClr val="FF0000"/>
                </a:solidFill>
              </a:rPr>
              <a:t> - Oxalat</a:t>
            </a:r>
          </a:p>
          <a:p>
            <a:pPr marL="0" indent="0">
              <a:lnSpc>
                <a:spcPct val="130000"/>
              </a:lnSpc>
              <a:buSzPct val="150000"/>
              <a:buNone/>
            </a:pPr>
            <a:endParaRPr lang="sv-SE" sz="2000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SzPct val="150000"/>
              <a:buNone/>
            </a:pPr>
            <a:r>
              <a:rPr lang="sv-SE" dirty="0"/>
              <a:t> ??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0272"/>
            <a:ext cx="3810000" cy="22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”Laktat-gap”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Blodgasapparater misstolkar </a:t>
            </a:r>
            <a:r>
              <a:rPr lang="sv-SE" dirty="0" err="1"/>
              <a:t>glykolat</a:t>
            </a:r>
            <a:r>
              <a:rPr lang="sv-SE" dirty="0"/>
              <a:t> som laktat.</a:t>
            </a:r>
          </a:p>
          <a:p>
            <a:r>
              <a:rPr lang="sv-SE" dirty="0"/>
              <a:t>Ta P-laktat för analys på </a:t>
            </a:r>
            <a:r>
              <a:rPr lang="sv-SE" dirty="0" err="1"/>
              <a:t>lab</a:t>
            </a:r>
            <a:endParaRPr lang="sv-SE" dirty="0"/>
          </a:p>
          <a:p>
            <a:r>
              <a:rPr lang="sv-SE" dirty="0"/>
              <a:t>Skillnad = Etylenglykolförgiftning</a:t>
            </a:r>
          </a:p>
          <a:p>
            <a:endParaRPr lang="sv-S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50364"/>
            <a:ext cx="3810000" cy="3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8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Osmolaritetsgap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Alkoholer </a:t>
            </a:r>
            <a:r>
              <a:rPr lang="sv-SE" dirty="0" err="1"/>
              <a:t>osmolärt</a:t>
            </a:r>
            <a:r>
              <a:rPr lang="sv-SE" dirty="0"/>
              <a:t> aktiva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S-</a:t>
            </a:r>
            <a:r>
              <a:rPr lang="sv-SE" dirty="0" err="1">
                <a:solidFill>
                  <a:srgbClr val="FF0000"/>
                </a:solidFill>
              </a:rPr>
              <a:t>osmolalitet</a:t>
            </a:r>
            <a:r>
              <a:rPr lang="sv-SE" dirty="0">
                <a:solidFill>
                  <a:srgbClr val="FF0000"/>
                </a:solidFill>
              </a:rPr>
              <a:t> 355</a:t>
            </a:r>
            <a:r>
              <a:rPr lang="sv-SE" dirty="0"/>
              <a:t>, S-etanol 0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err="1"/>
              <a:t>Osmolalitetsgap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/>
              <a:t>S-Osmolalitet  - (2 x S-Na</a:t>
            </a:r>
            <a:r>
              <a:rPr lang="sv-SE" baseline="30000" dirty="0"/>
              <a:t>+</a:t>
            </a:r>
            <a:r>
              <a:rPr lang="sv-SE" dirty="0"/>
              <a:t> + S-Urea + S-Glukos </a:t>
            </a:r>
            <a:r>
              <a:rPr lang="sv-SE" dirty="0">
                <a:solidFill>
                  <a:srgbClr val="FF0000"/>
                </a:solidFill>
              </a:rPr>
              <a:t>(+ 1,25 x S-etanol</a:t>
            </a:r>
            <a:r>
              <a:rPr lang="sv-SE" dirty="0"/>
              <a:t>))</a:t>
            </a:r>
          </a:p>
          <a:p>
            <a:pPr marL="0" indent="0">
              <a:buNone/>
            </a:pPr>
            <a:r>
              <a:rPr lang="sv-SE" dirty="0"/>
              <a:t>Normalt: 5</a:t>
            </a:r>
          </a:p>
          <a:p>
            <a:pPr marL="0" indent="0">
              <a:buNone/>
            </a:pPr>
            <a:r>
              <a:rPr lang="sv-SE" dirty="0"/>
              <a:t>&gt; 25 talar för toxisk alkohol</a:t>
            </a:r>
          </a:p>
          <a:p>
            <a:endParaRPr lang="sv-S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27622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317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Förhållande </a:t>
            </a:r>
            <a:r>
              <a:rPr lang="sv-SE" dirty="0" err="1"/>
              <a:t>osmolalitesgap</a:t>
            </a:r>
            <a:r>
              <a:rPr lang="sv-SE" dirty="0"/>
              <a:t> – anjongap/acidos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25" y="2820835"/>
            <a:ext cx="2548349" cy="20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187624" y="501317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00" i="1" dirty="0" err="1"/>
              <a:t>Goldfrank’s</a:t>
            </a:r>
            <a:r>
              <a:rPr lang="sv-SE" sz="1000" i="1" dirty="0"/>
              <a:t> </a:t>
            </a:r>
            <a:r>
              <a:rPr lang="sv-SE" sz="1000" i="1" dirty="0" err="1"/>
              <a:t>Toxicologic</a:t>
            </a:r>
            <a:r>
              <a:rPr lang="sv-SE" sz="1000" i="1" dirty="0"/>
              <a:t> </a:t>
            </a:r>
            <a:r>
              <a:rPr lang="sv-SE" sz="1000" i="1" dirty="0" err="1"/>
              <a:t>Emergencies</a:t>
            </a:r>
            <a:r>
              <a:rPr lang="sv-SE" sz="1000" i="1" dirty="0"/>
              <a:t>, 10</a:t>
            </a:r>
            <a:r>
              <a:rPr lang="sv-SE" sz="1000" i="1" baseline="30000" dirty="0"/>
              <a:t>th</a:t>
            </a:r>
            <a:r>
              <a:rPr lang="sv-SE" sz="1000" i="1" dirty="0"/>
              <a:t> edition</a:t>
            </a:r>
            <a:r>
              <a:rPr lang="sv-SE" sz="1000" i="1" baseline="30000" dirty="0"/>
              <a:t>  </a:t>
            </a:r>
            <a:endParaRPr lang="sv-SE" sz="1000" i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82575"/>
            <a:ext cx="27622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1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Urinsediment…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Etylenglykol</a:t>
            </a:r>
          </a:p>
          <a:p>
            <a:r>
              <a:rPr lang="sv-SE" dirty="0"/>
              <a:t>Oxalatkristaller i urin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60" y="2549539"/>
            <a:ext cx="2493480" cy="259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63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Behandling -symtomatisk</a:t>
            </a:r>
          </a:p>
        </p:txBody>
      </p:sp>
      <p:pic>
        <p:nvPicPr>
          <p:cNvPr id="11" name="Platshållare för innehåll 10" descr="En bild som visar inomhus, glas&#10;&#10;Automatiskt genererad beskrivning">
            <a:extLst>
              <a:ext uri="{FF2B5EF4-FFF2-40B4-BE49-F238E27FC236}">
                <a16:creationId xmlns:a16="http://schemas.microsoft.com/office/drawing/2014/main" id="{8C193C63-93E6-488B-8578-79A5516FCA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r="8360" b="-1"/>
          <a:stretch/>
        </p:blipFill>
        <p:spPr>
          <a:xfrm>
            <a:off x="685800" y="1676400"/>
            <a:ext cx="3810000" cy="4343400"/>
          </a:xfrm>
          <a:noFill/>
        </p:spPr>
      </p:pic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 wrap="square" anchor="t">
            <a:normAutofit/>
          </a:bodyPr>
          <a:lstStyle/>
          <a:p>
            <a:r>
              <a:rPr lang="sv-SE"/>
              <a:t>Intubation vid medvetslöshet – OBS försiktighet om uttalad acidos och hyperventilation </a:t>
            </a:r>
          </a:p>
          <a:p>
            <a:r>
              <a:rPr lang="sv-SE"/>
              <a:t>Buffert</a:t>
            </a:r>
          </a:p>
          <a:p>
            <a:r>
              <a:rPr lang="sv-SE" err="1"/>
              <a:t>Rehydrering</a:t>
            </a:r>
            <a:endParaRPr lang="sv-SE"/>
          </a:p>
          <a:p>
            <a:r>
              <a:rPr lang="sv-SE"/>
              <a:t>Korrigering av eventuella elektrolytrubbningar</a:t>
            </a:r>
          </a:p>
        </p:txBody>
      </p:sp>
    </p:spTree>
    <p:extLst>
      <p:ext uri="{BB962C8B-B14F-4D97-AF65-F5344CB8AC3E}">
        <p14:creationId xmlns:p14="http://schemas.microsoft.com/office/powerpoint/2010/main" val="169266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/>
              <a:t>Hämma metabolismen</a:t>
            </a:r>
            <a:r>
              <a:rPr lang="sv-SE" dirty="0"/>
              <a:t> I</a:t>
            </a:r>
            <a:endParaRPr lang="sv-SE" u="sng" dirty="0"/>
          </a:p>
          <a:p>
            <a:r>
              <a:rPr lang="sv-SE" dirty="0"/>
              <a:t>Etanolinfusion: 10 % etanol i glukos (50 mg/ml). Bolus 600 ml på ca 20 minuter. Därefter 70-100 ml/timme. Mål S-etanol 22 mmol/l (1promille)</a:t>
            </a:r>
          </a:p>
          <a:p>
            <a:r>
              <a:rPr lang="sv-SE" dirty="0"/>
              <a:t>Berusning.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964952" cy="139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283A1A1-4401-4084-B997-485749D29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18588"/>
            <a:ext cx="3810000" cy="2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ED08929-60F8-4EA2-9836-AAB7B4F4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7A4F64D-0557-466B-81C7-7A741BB1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46" y="1676400"/>
            <a:ext cx="4667707" cy="4343400"/>
          </a:xfrm>
        </p:spPr>
      </p:pic>
    </p:spTree>
    <p:extLst>
      <p:ext uri="{BB962C8B-B14F-4D97-AF65-F5344CB8AC3E}">
        <p14:creationId xmlns:p14="http://schemas.microsoft.com/office/powerpoint/2010/main" val="284237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/>
              <a:t>Hämma metabolismen </a:t>
            </a:r>
            <a:r>
              <a:rPr lang="sv-SE" dirty="0"/>
              <a:t>II</a:t>
            </a:r>
          </a:p>
          <a:p>
            <a:r>
              <a:rPr lang="sv-SE" dirty="0" err="1"/>
              <a:t>Fomepizol</a:t>
            </a:r>
            <a:r>
              <a:rPr lang="sv-SE" dirty="0"/>
              <a:t>. </a:t>
            </a:r>
            <a:r>
              <a:rPr lang="sv-SE" dirty="0" err="1"/>
              <a:t>Kompetetiv</a:t>
            </a:r>
            <a:r>
              <a:rPr lang="sv-SE" dirty="0"/>
              <a:t> ADH antagonist. Bolus 15 mg/kg infusion under 30-45 minuter. Underhåll 10 mg/kg var 12:e timme. </a:t>
            </a:r>
          </a:p>
          <a:p>
            <a:r>
              <a:rPr lang="sv-SE" dirty="0"/>
              <a:t>Biverkningar: Flush, viss smärta vid infusionsstället</a:t>
            </a:r>
          </a:p>
          <a:p>
            <a:r>
              <a:rPr lang="sv-SE" dirty="0"/>
              <a:t>Dyrt (</a:t>
            </a:r>
            <a:r>
              <a:rPr lang="sv-SE" sz="1800" dirty="0"/>
              <a:t>Bolus till 70 kg 14000 kr</a:t>
            </a:r>
            <a:r>
              <a:rPr lang="sv-SE" dirty="0"/>
              <a:t>)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9636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73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</a:t>
            </a:r>
            <a:br>
              <a:rPr lang="sv-SE" dirty="0"/>
            </a:br>
            <a:r>
              <a:rPr lang="sv-SE" dirty="0"/>
              <a:t>Etanol/</a:t>
            </a:r>
            <a:r>
              <a:rPr lang="sv-SE" dirty="0" err="1"/>
              <a:t>Fomepizol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påvisad eller starkt misstänkt metanol/etylenglykol förgiftning</a:t>
            </a:r>
          </a:p>
          <a:p>
            <a:r>
              <a:rPr lang="sv-SE" dirty="0"/>
              <a:t>S-Metanol &gt; 7 mmol/l</a:t>
            </a:r>
          </a:p>
          <a:p>
            <a:r>
              <a:rPr lang="sv-SE" dirty="0"/>
              <a:t>S-Etylenglykol &gt; 4 mmol/l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9636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79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 </a:t>
            </a:r>
            <a:br>
              <a:rPr lang="sv-SE" dirty="0"/>
            </a:br>
            <a:r>
              <a:rPr lang="sv-SE" dirty="0"/>
              <a:t>Dialys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Alltid om uttalad acidos (BE&lt; -15)</a:t>
            </a:r>
          </a:p>
          <a:p>
            <a:r>
              <a:rPr lang="sv-SE" dirty="0"/>
              <a:t>S-Metanol/ S-etylenglykol &gt; 15 mmol/l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64216"/>
            <a:ext cx="3810000" cy="15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699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EB40BD7-E0DB-4D62-9D09-667EE530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BC6EE96-938D-4643-97C6-E8611349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935" y="1676400"/>
            <a:ext cx="72841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01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3ECBD2-4791-4B47-8C38-FD4CCB80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Akuta intoxikationer med direkt njurpåverkan</a:t>
            </a:r>
            <a:br>
              <a:rPr lang="sv-SE" dirty="0"/>
            </a:br>
            <a:r>
              <a:rPr lang="sv-SE" dirty="0" err="1"/>
              <a:t>Orellanin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BB5B94-67DB-432A-A52D-ED6CC574FA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/>
              <a:t>Toppig </a:t>
            </a:r>
            <a:r>
              <a:rPr lang="sv-SE" b="1" dirty="0" err="1"/>
              <a:t>giftspindling</a:t>
            </a:r>
            <a:endParaRPr lang="sv-SE" b="1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sv-SE" altLang="sv-SE" sz="2400" dirty="0"/>
              <a:t>Orangebrun </a:t>
            </a:r>
            <a:r>
              <a:rPr lang="sv-SE" altLang="sv-SE" sz="2400" dirty="0" err="1"/>
              <a:t>giftspindling</a:t>
            </a:r>
            <a:r>
              <a:rPr lang="sv-SE" altLang="sv-SE" sz="2400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E873AC-BD16-4AB8-B577-83DBA491EE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81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8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4D10CC-A104-407B-B15A-D9F8755A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Akuta intoxikationer med direkt njurpåverkan</a:t>
            </a:r>
            <a:br>
              <a:rPr lang="sv-SE" dirty="0"/>
            </a:br>
            <a:r>
              <a:rPr lang="sv-SE" dirty="0" err="1"/>
              <a:t>Orellanin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2BB3A6-346B-4C9B-8B1C-ACCFE20D88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Ej helt klarlagd toxisk mekanism</a:t>
            </a:r>
          </a:p>
          <a:p>
            <a:r>
              <a:rPr lang="sv-SE" dirty="0"/>
              <a:t>Hämmar protein syntes. Toxisk metabolit bildas i njurceller?</a:t>
            </a:r>
          </a:p>
          <a:p>
            <a:r>
              <a:rPr lang="sv-SE" dirty="0"/>
              <a:t>Fria radikaler</a:t>
            </a:r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1E79EEC-620B-4DDE-AE1C-A99B6255CF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74042"/>
            <a:ext cx="3810000" cy="27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66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451080-AF3C-4213-9FCF-0B256CE8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Akuta intoxikationer med direkt njurpåverkan</a:t>
            </a:r>
            <a:br>
              <a:rPr lang="sv-SE" dirty="0"/>
            </a:br>
            <a:r>
              <a:rPr lang="sv-SE" dirty="0" err="1"/>
              <a:t>Orellanin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29DD74-3633-4E61-A941-FCB2AAC411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Initialt inga symtom eller lätta GI- symtom</a:t>
            </a:r>
          </a:p>
          <a:p>
            <a:r>
              <a:rPr lang="sv-SE" dirty="0"/>
              <a:t>3- 7-14 dagar symtom med huvudvärk, frossa, törst, </a:t>
            </a:r>
            <a:r>
              <a:rPr lang="sv-SE" dirty="0" err="1"/>
              <a:t>ländryggsvärk</a:t>
            </a:r>
            <a:r>
              <a:rPr lang="sv-SE" dirty="0"/>
              <a:t>, </a:t>
            </a:r>
            <a:r>
              <a:rPr lang="sv-SE" dirty="0" err="1"/>
              <a:t>oligo</a:t>
            </a:r>
            <a:r>
              <a:rPr lang="sv-SE" dirty="0"/>
              <a:t>/</a:t>
            </a:r>
            <a:r>
              <a:rPr lang="sv-SE" dirty="0" err="1"/>
              <a:t>anuri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5D997C-F4C9-41D9-A657-F7B77F190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  <a:tabLst>
                <a:tab pos="1428750" algn="l"/>
              </a:tabLst>
              <a:defRPr/>
            </a:pPr>
            <a:r>
              <a:rPr lang="sv-SE" sz="2000" dirty="0"/>
              <a:t>26 soldater på överlevnadskurs (!) äter soppa på orangebrun </a:t>
            </a:r>
            <a:r>
              <a:rPr lang="sv-SE" sz="2000" dirty="0" err="1"/>
              <a:t>giftspindling</a:t>
            </a:r>
            <a:endParaRPr lang="sv-SE" sz="2000" dirty="0"/>
          </a:p>
          <a:p>
            <a:pPr>
              <a:buFontTx/>
              <a:buNone/>
              <a:tabLst>
                <a:tab pos="1428750" algn="l"/>
              </a:tabLst>
              <a:defRPr/>
            </a:pPr>
            <a:r>
              <a:rPr lang="sv-SE" sz="2000" dirty="0">
                <a:latin typeface="+mj-lt"/>
              </a:rPr>
              <a:t>2-3 dygn – allmänsjukdomskänsla</a:t>
            </a:r>
          </a:p>
          <a:p>
            <a:pPr>
              <a:buFontTx/>
              <a:buNone/>
              <a:tabLst>
                <a:tab pos="1428750" algn="l"/>
              </a:tabLst>
              <a:defRPr/>
            </a:pPr>
            <a:r>
              <a:rPr lang="sv-SE" sz="2000" dirty="0">
                <a:latin typeface="+mj-lt"/>
              </a:rPr>
              <a:t>10 – 14 dygn: 12 soldater har utvecklat njursvikt, 8 i HD</a:t>
            </a:r>
          </a:p>
          <a:p>
            <a:pPr>
              <a:buFontTx/>
              <a:buNone/>
              <a:tabLst>
                <a:tab pos="1428750" algn="l"/>
              </a:tabLst>
              <a:defRPr/>
            </a:pPr>
            <a:r>
              <a:rPr lang="sv-SE" sz="2000" dirty="0">
                <a:latin typeface="+mj-lt"/>
              </a:rPr>
              <a:t>2-3 mån: 4 i HD, en njurtransplanterad</a:t>
            </a:r>
          </a:p>
          <a:p>
            <a:pPr>
              <a:buFontTx/>
              <a:buNone/>
              <a:tabLst>
                <a:tab pos="1428750" algn="l"/>
              </a:tabLst>
              <a:defRPr/>
            </a:pPr>
            <a:r>
              <a:rPr lang="sv-SE" sz="2000" dirty="0">
                <a:latin typeface="+mj-lt"/>
              </a:rPr>
              <a:t>1 år , 1 i HD,  + 1 transplanterad</a:t>
            </a:r>
          </a:p>
          <a:p>
            <a:pPr>
              <a:buNone/>
              <a:tabLst>
                <a:tab pos="1428750" algn="l"/>
              </a:tabLst>
              <a:defRPr/>
            </a:pPr>
            <a:r>
              <a:rPr lang="sv-SE" sz="1800" i="1" dirty="0"/>
              <a:t>3 av 8 (37,5 %) med akut njurinsufficiens blev kroniska dialysfall/transplanterades)</a:t>
            </a:r>
          </a:p>
          <a:p>
            <a:pPr>
              <a:buFontTx/>
              <a:buNone/>
              <a:tabLst>
                <a:tab pos="1428750" algn="l"/>
              </a:tabLst>
              <a:defRPr/>
            </a:pPr>
            <a:endParaRPr lang="sv-SE" sz="2800" dirty="0">
              <a:latin typeface="+mj-lt"/>
            </a:endParaRPr>
          </a:p>
          <a:p>
            <a:pPr>
              <a:buFontTx/>
              <a:buNone/>
              <a:tabLst>
                <a:tab pos="1428750" algn="l"/>
              </a:tabLst>
              <a:defRPr/>
            </a:pPr>
            <a:endParaRPr lang="sv-SE" sz="1600" dirty="0">
              <a:latin typeface="+mj-lt"/>
            </a:endParaRPr>
          </a:p>
          <a:p>
            <a:pPr>
              <a:buFontTx/>
              <a:buNone/>
              <a:tabLst>
                <a:tab pos="1428750" algn="l"/>
              </a:tabLst>
              <a:defRPr/>
            </a:pPr>
            <a:endParaRPr lang="sv-SE" sz="1600" dirty="0">
              <a:latin typeface="+mj-lt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88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2C411-66CA-49E5-8E48-0F1E1388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Akuta intoxikationer med direkt njurpåverkan</a:t>
            </a:r>
            <a:br>
              <a:rPr lang="sv-SE" dirty="0"/>
            </a:br>
            <a:r>
              <a:rPr lang="sv-SE" dirty="0"/>
              <a:t>Spice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A20975-B35A-4653-9BE6-C2D682DA8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Syntetiska </a:t>
            </a:r>
            <a:r>
              <a:rPr lang="sv-SE" dirty="0" err="1"/>
              <a:t>cannabinoider</a:t>
            </a:r>
            <a:endParaRPr lang="sv-SE" dirty="0"/>
          </a:p>
          <a:p>
            <a:r>
              <a:rPr lang="sv-SE" dirty="0" err="1"/>
              <a:t>Fluorinerade</a:t>
            </a:r>
            <a:endParaRPr lang="sv-SE" dirty="0"/>
          </a:p>
          <a:p>
            <a:r>
              <a:rPr lang="sv-SE" dirty="0"/>
              <a:t>ATN</a:t>
            </a:r>
          </a:p>
        </p:txBody>
      </p:sp>
      <p:pic>
        <p:nvPicPr>
          <p:cNvPr id="1026" name="Picture 2" descr="Syntetisk cannabis klassas">
            <a:extLst>
              <a:ext uri="{FF2B5EF4-FFF2-40B4-BE49-F238E27FC236}">
                <a16:creationId xmlns:a16="http://schemas.microsoft.com/office/drawing/2014/main" id="{DF479F33-146B-4A9D-B8C3-0D79A1E352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048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7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70C794-E642-4562-B1FC-E434CCA6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3048"/>
            <a:ext cx="7772400" cy="1143000"/>
          </a:xfrm>
        </p:spPr>
        <p:txBody>
          <a:bodyPr/>
          <a:lstStyle/>
          <a:p>
            <a:r>
              <a:rPr lang="sv-SE" dirty="0"/>
              <a:t>Akuta intoxikationer med direkt njurpåverkan</a:t>
            </a:r>
            <a:br>
              <a:rPr lang="sv-SE" dirty="0"/>
            </a:br>
            <a:r>
              <a:rPr lang="sv-SE" dirty="0"/>
              <a:t>Paracetamol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430E1C-D1F9-4825-8425-CA0915AFD5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Förekommer isolerad njurpåverkan utan leverpåverkan.</a:t>
            </a:r>
          </a:p>
          <a:p>
            <a:endParaRPr lang="sv-SE" dirty="0"/>
          </a:p>
          <a:p>
            <a:r>
              <a:rPr lang="sv-SE" dirty="0"/>
              <a:t>Metabolism, NAPQI-produktion i njuren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39F7F22-76FD-45AD-8B5A-892483E2C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/>
          <a:p>
            <a:r>
              <a:rPr lang="sv-SE" dirty="0"/>
              <a:t>&lt; 1 % hos samtliga </a:t>
            </a:r>
            <a:r>
              <a:rPr lang="sv-SE" dirty="0" err="1"/>
              <a:t>paracetamolöverdoser</a:t>
            </a:r>
            <a:endParaRPr lang="sv-SE" dirty="0"/>
          </a:p>
          <a:p>
            <a:r>
              <a:rPr lang="sv-SE" dirty="0"/>
              <a:t>25  % hos dem med kraftig leverpåverkan</a:t>
            </a:r>
          </a:p>
          <a:p>
            <a:r>
              <a:rPr lang="sv-SE" dirty="0"/>
              <a:t>50-80 % av dem med leversvikt</a:t>
            </a:r>
          </a:p>
          <a:p>
            <a:r>
              <a:rPr lang="sv-SE" dirty="0"/>
              <a:t>S-</a:t>
            </a:r>
            <a:r>
              <a:rPr lang="sv-SE" dirty="0" err="1"/>
              <a:t>krea</a:t>
            </a:r>
            <a:r>
              <a:rPr lang="sv-SE" dirty="0"/>
              <a:t>-stegring efter 2-5 dagar, </a:t>
            </a:r>
            <a:r>
              <a:rPr lang="sv-SE" dirty="0" err="1"/>
              <a:t>peak</a:t>
            </a:r>
            <a:r>
              <a:rPr lang="sv-SE" dirty="0"/>
              <a:t> 5-7 dagar</a:t>
            </a:r>
          </a:p>
          <a:p>
            <a:pPr marL="0" indent="0">
              <a:buNone/>
            </a:pPr>
            <a:r>
              <a:rPr lang="sv-S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Goldfrank 10th edition</a:t>
            </a:r>
          </a:p>
        </p:txBody>
      </p:sp>
    </p:spTree>
    <p:extLst>
      <p:ext uri="{BB962C8B-B14F-4D97-AF65-F5344CB8AC3E}">
        <p14:creationId xmlns:p14="http://schemas.microsoft.com/office/powerpoint/2010/main" val="38654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65AC86-8030-4843-A7BD-EDE02911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Sekundär njurskada vid förgiftning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CFCE77-5334-49B1-A11B-0FAA4B475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err="1"/>
              <a:t>Hypoperfusion</a:t>
            </a:r>
            <a:r>
              <a:rPr lang="sv-SE" b="1" dirty="0"/>
              <a:t>/ multiorgansvikt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D6967F-9DA3-4B81-9D8D-3FABFE2BAC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b="1" dirty="0" err="1"/>
              <a:t>Rhabdomyolys</a:t>
            </a:r>
            <a:endParaRPr lang="sv-SE" b="1" dirty="0"/>
          </a:p>
          <a:p>
            <a:pPr marL="0" indent="0">
              <a:buNone/>
            </a:pPr>
            <a:r>
              <a:rPr lang="sv-SE" b="1" dirty="0"/>
              <a:t> - </a:t>
            </a:r>
            <a:r>
              <a:rPr lang="sv-SE" dirty="0"/>
              <a:t>Långvarig, obevittnad medvetandesänkning; </a:t>
            </a:r>
            <a:r>
              <a:rPr lang="sv-SE" dirty="0" err="1"/>
              <a:t>opioider</a:t>
            </a:r>
            <a:r>
              <a:rPr lang="sv-SE" dirty="0"/>
              <a:t>, sedativa</a:t>
            </a:r>
          </a:p>
          <a:p>
            <a:pPr marL="0" indent="0">
              <a:buNone/>
            </a:pPr>
            <a:r>
              <a:rPr lang="sv-SE" b="1" dirty="0"/>
              <a:t> - </a:t>
            </a:r>
            <a:r>
              <a:rPr lang="sv-SE" dirty="0" err="1"/>
              <a:t>Hypertermi</a:t>
            </a:r>
            <a:r>
              <a:rPr lang="sv-SE" dirty="0"/>
              <a:t> – Serotonerg toxicitet</a:t>
            </a:r>
          </a:p>
          <a:p>
            <a:pPr marL="0" indent="0">
              <a:buNone/>
            </a:pPr>
            <a:r>
              <a:rPr lang="sv-SE" b="1" dirty="0"/>
              <a:t> - </a:t>
            </a:r>
            <a:r>
              <a:rPr lang="sv-SE" dirty="0"/>
              <a:t>Kramper</a:t>
            </a:r>
          </a:p>
          <a:p>
            <a:pPr marL="0" indent="0">
              <a:buNone/>
            </a:pPr>
            <a:r>
              <a:rPr lang="sv-SE" b="1" dirty="0"/>
              <a:t> - </a:t>
            </a:r>
            <a:r>
              <a:rPr lang="sv-SE" dirty="0"/>
              <a:t>Direkt muskelpåverkan – tex centralstimulerande</a:t>
            </a:r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244470-6512-40C5-8B44-7C46D494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24944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Njurproblematik vid förgiftning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471AC8-5059-455D-BC07-F0F2AEC64E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/>
              <a:t>Njursvikt och förgiftning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F23610A-5F32-46EF-B416-1553EA1DB2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b="1" dirty="0"/>
              <a:t>Dialys vid förgiftning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26DDD1-5DBB-420D-8DFB-9E13FFD4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492896"/>
            <a:ext cx="3410924" cy="34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6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5A07F-87D0-4DE6-8902-309F7709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Ackmulation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AE77ECA-4244-42C0-8676-540701295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Läkemedel beroende av </a:t>
            </a:r>
            <a:r>
              <a:rPr lang="sv-SE" dirty="0" err="1"/>
              <a:t>renal</a:t>
            </a:r>
            <a:r>
              <a:rPr lang="sv-SE" dirty="0"/>
              <a:t> elimination</a:t>
            </a:r>
          </a:p>
          <a:p>
            <a:r>
              <a:rPr lang="sv-SE" dirty="0"/>
              <a:t>Ej överdos</a:t>
            </a:r>
          </a:p>
          <a:p>
            <a:endParaRPr lang="sv-SE" dirty="0"/>
          </a:p>
          <a:p>
            <a:r>
              <a:rPr lang="sv-SE" dirty="0"/>
              <a:t>Litium, </a:t>
            </a:r>
            <a:r>
              <a:rPr lang="sv-SE" dirty="0" err="1"/>
              <a:t>digoxin</a:t>
            </a:r>
            <a:r>
              <a:rPr lang="sv-SE" dirty="0"/>
              <a:t>, </a:t>
            </a:r>
            <a:r>
              <a:rPr lang="sv-SE" dirty="0" err="1"/>
              <a:t>metformin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1224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Ackumulationsproblem 1</a:t>
            </a:r>
            <a:br>
              <a:rPr lang="sv-SE" dirty="0"/>
            </a:br>
            <a:r>
              <a:rPr lang="sv-SE" dirty="0"/>
              <a:t>LITIUM</a:t>
            </a:r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0" y="1268760"/>
            <a:ext cx="1752600" cy="2609850"/>
          </a:xfrm>
        </p:spPr>
      </p:pic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Upptäckt 1817 av Johan August </a:t>
            </a:r>
            <a:r>
              <a:rPr lang="sv-SE" dirty="0" err="1"/>
              <a:t>Arfwedsson</a:t>
            </a:r>
            <a:endParaRPr lang="sv-SE" dirty="0"/>
          </a:p>
          <a:p>
            <a:r>
              <a:rPr lang="sv-SE" dirty="0"/>
              <a:t>7up – lanserades 1929, humörhöjande….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336"/>
            <a:ext cx="3810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86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Litium verkningsmekanism….</a:t>
            </a:r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20" y="3085370"/>
            <a:ext cx="2032560" cy="1525459"/>
          </a:xfrm>
        </p:spPr>
      </p:pic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Oklar!</a:t>
            </a:r>
          </a:p>
          <a:p>
            <a:r>
              <a:rPr lang="sv-SE" dirty="0"/>
              <a:t>Bland annat genom att inhibera </a:t>
            </a:r>
            <a:r>
              <a:rPr lang="el-GR" dirty="0"/>
              <a:t>β</a:t>
            </a:r>
            <a:r>
              <a:rPr lang="sv-SE" dirty="0"/>
              <a:t>-glykogensyntaskinas 3…..</a:t>
            </a:r>
          </a:p>
          <a:p>
            <a:r>
              <a:rPr lang="sv-SE" dirty="0"/>
              <a:t>Mångfacetterad påverkan på cerebrala signalsubstanser… </a:t>
            </a:r>
          </a:p>
        </p:txBody>
      </p:sp>
    </p:spTree>
    <p:extLst>
      <p:ext uri="{BB962C8B-B14F-4D97-AF65-F5344CB8AC3E}">
        <p14:creationId xmlns:p14="http://schemas.microsoft.com/office/powerpoint/2010/main" val="3265016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Litium – Farmakokinetik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Långsam (8-10 dagar) </a:t>
            </a:r>
            <a:r>
              <a:rPr lang="sv-SE" dirty="0" err="1">
                <a:solidFill>
                  <a:srgbClr val="FF0000"/>
                </a:solidFill>
              </a:rPr>
              <a:t>ekvilibrering</a:t>
            </a:r>
            <a:r>
              <a:rPr lang="sv-SE" dirty="0">
                <a:solidFill>
                  <a:srgbClr val="FF0000"/>
                </a:solidFill>
              </a:rPr>
              <a:t> över </a:t>
            </a:r>
            <a:r>
              <a:rPr lang="sv-SE" dirty="0" err="1">
                <a:solidFill>
                  <a:srgbClr val="FF0000"/>
                </a:solidFill>
              </a:rPr>
              <a:t>blodhjärn</a:t>
            </a:r>
            <a:r>
              <a:rPr lang="sv-SE" dirty="0">
                <a:solidFill>
                  <a:srgbClr val="FF0000"/>
                </a:solidFill>
              </a:rPr>
              <a:t>-barriären. </a:t>
            </a:r>
          </a:p>
          <a:p>
            <a:r>
              <a:rPr lang="sv-SE" dirty="0"/>
              <a:t>95 % </a:t>
            </a:r>
            <a:r>
              <a:rPr lang="sv-SE" dirty="0" err="1"/>
              <a:t>renal</a:t>
            </a:r>
            <a:r>
              <a:rPr lang="sv-SE" dirty="0"/>
              <a:t> elimination</a:t>
            </a:r>
          </a:p>
          <a:p>
            <a:r>
              <a:rPr lang="sv-SE" dirty="0"/>
              <a:t>60- 80 % </a:t>
            </a:r>
            <a:r>
              <a:rPr lang="sv-SE" dirty="0" err="1"/>
              <a:t>reabsorption</a:t>
            </a:r>
            <a:r>
              <a:rPr lang="sv-SE" dirty="0"/>
              <a:t> </a:t>
            </a:r>
            <a:r>
              <a:rPr lang="sv-SE" dirty="0" err="1"/>
              <a:t>renalt</a:t>
            </a:r>
            <a:r>
              <a:rPr lang="sv-SE" dirty="0"/>
              <a:t> – OBS! Parallelltransport med Na</a:t>
            </a:r>
            <a:r>
              <a:rPr lang="sv-SE" baseline="30000" dirty="0"/>
              <a:t>+</a:t>
            </a:r>
            <a:r>
              <a:rPr lang="sv-SE" dirty="0"/>
              <a:t>….</a:t>
            </a:r>
          </a:p>
          <a:p>
            <a:endParaRPr lang="sv-SE" dirty="0"/>
          </a:p>
        </p:txBody>
      </p:sp>
      <p:pic>
        <p:nvPicPr>
          <p:cNvPr id="5" name="Platshållare för innehåll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03" y="2492896"/>
            <a:ext cx="4038600" cy="2729181"/>
          </a:xfrm>
        </p:spPr>
      </p:pic>
      <p:sp>
        <p:nvSpPr>
          <p:cNvPr id="8" name="Frihandsfigur 7"/>
          <p:cNvSpPr/>
          <p:nvPr/>
        </p:nvSpPr>
        <p:spPr>
          <a:xfrm>
            <a:off x="4531540" y="2831199"/>
            <a:ext cx="347576" cy="535088"/>
          </a:xfrm>
          <a:custGeom>
            <a:avLst/>
            <a:gdLst>
              <a:gd name="connsiteX0" fmla="*/ 186117 w 347576"/>
              <a:gd name="connsiteY0" fmla="*/ 9105 h 535088"/>
              <a:gd name="connsiteX1" fmla="*/ 56644 w 347576"/>
              <a:gd name="connsiteY1" fmla="*/ 17197 h 535088"/>
              <a:gd name="connsiteX2" fmla="*/ 24276 w 347576"/>
              <a:gd name="connsiteY2" fmla="*/ 65750 h 535088"/>
              <a:gd name="connsiteX3" fmla="*/ 16184 w 347576"/>
              <a:gd name="connsiteY3" fmla="*/ 114302 h 535088"/>
              <a:gd name="connsiteX4" fmla="*/ 8092 w 347576"/>
              <a:gd name="connsiteY4" fmla="*/ 138578 h 535088"/>
              <a:gd name="connsiteX5" fmla="*/ 0 w 347576"/>
              <a:gd name="connsiteY5" fmla="*/ 203314 h 535088"/>
              <a:gd name="connsiteX6" fmla="*/ 8092 w 347576"/>
              <a:gd name="connsiteY6" fmla="*/ 421799 h 535088"/>
              <a:gd name="connsiteX7" fmla="*/ 40460 w 347576"/>
              <a:gd name="connsiteY7" fmla="*/ 470351 h 535088"/>
              <a:gd name="connsiteX8" fmla="*/ 97104 w 347576"/>
              <a:gd name="connsiteY8" fmla="*/ 502720 h 535088"/>
              <a:gd name="connsiteX9" fmla="*/ 145656 w 347576"/>
              <a:gd name="connsiteY9" fmla="*/ 518904 h 535088"/>
              <a:gd name="connsiteX10" fmla="*/ 186117 w 347576"/>
              <a:gd name="connsiteY10" fmla="*/ 535088 h 535088"/>
              <a:gd name="connsiteX11" fmla="*/ 275129 w 347576"/>
              <a:gd name="connsiteY11" fmla="*/ 518904 h 535088"/>
              <a:gd name="connsiteX12" fmla="*/ 299405 w 347576"/>
              <a:gd name="connsiteY12" fmla="*/ 510812 h 535088"/>
              <a:gd name="connsiteX13" fmla="*/ 323681 w 347576"/>
              <a:gd name="connsiteY13" fmla="*/ 478443 h 535088"/>
              <a:gd name="connsiteX14" fmla="*/ 339865 w 347576"/>
              <a:gd name="connsiteY14" fmla="*/ 437983 h 535088"/>
              <a:gd name="connsiteX15" fmla="*/ 267037 w 347576"/>
              <a:gd name="connsiteY15" fmla="*/ 49566 h 535088"/>
              <a:gd name="connsiteX16" fmla="*/ 234669 w 347576"/>
              <a:gd name="connsiteY16" fmla="*/ 33382 h 535088"/>
              <a:gd name="connsiteX17" fmla="*/ 210393 w 347576"/>
              <a:gd name="connsiteY17" fmla="*/ 9105 h 535088"/>
              <a:gd name="connsiteX18" fmla="*/ 113288 w 347576"/>
              <a:gd name="connsiteY18" fmla="*/ 1013 h 5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7576" h="535088">
                <a:moveTo>
                  <a:pt x="186117" y="9105"/>
                </a:moveTo>
                <a:lnTo>
                  <a:pt x="56644" y="17197"/>
                </a:lnTo>
                <a:cubicBezTo>
                  <a:pt x="38285" y="23623"/>
                  <a:pt x="24276" y="65750"/>
                  <a:pt x="24276" y="65750"/>
                </a:cubicBezTo>
                <a:cubicBezTo>
                  <a:pt x="21579" y="81934"/>
                  <a:pt x="19743" y="98285"/>
                  <a:pt x="16184" y="114302"/>
                </a:cubicBezTo>
                <a:cubicBezTo>
                  <a:pt x="14334" y="122629"/>
                  <a:pt x="9618" y="130186"/>
                  <a:pt x="8092" y="138578"/>
                </a:cubicBezTo>
                <a:cubicBezTo>
                  <a:pt x="4202" y="159974"/>
                  <a:pt x="2697" y="181735"/>
                  <a:pt x="0" y="203314"/>
                </a:cubicBezTo>
                <a:cubicBezTo>
                  <a:pt x="2697" y="276142"/>
                  <a:pt x="-2826" y="349743"/>
                  <a:pt x="8092" y="421799"/>
                </a:cubicBezTo>
                <a:cubicBezTo>
                  <a:pt x="11006" y="441030"/>
                  <a:pt x="24276" y="459561"/>
                  <a:pt x="40460" y="470351"/>
                </a:cubicBezTo>
                <a:cubicBezTo>
                  <a:pt x="62358" y="484951"/>
                  <a:pt x="71435" y="492452"/>
                  <a:pt x="97104" y="502720"/>
                </a:cubicBezTo>
                <a:cubicBezTo>
                  <a:pt x="112943" y="509056"/>
                  <a:pt x="129817" y="512568"/>
                  <a:pt x="145656" y="518904"/>
                </a:cubicBezTo>
                <a:lnTo>
                  <a:pt x="186117" y="535088"/>
                </a:lnTo>
                <a:cubicBezTo>
                  <a:pt x="215788" y="529693"/>
                  <a:pt x="245641" y="525223"/>
                  <a:pt x="275129" y="518904"/>
                </a:cubicBezTo>
                <a:cubicBezTo>
                  <a:pt x="283469" y="517117"/>
                  <a:pt x="292852" y="516273"/>
                  <a:pt x="299405" y="510812"/>
                </a:cubicBezTo>
                <a:cubicBezTo>
                  <a:pt x="309766" y="502178"/>
                  <a:pt x="317131" y="490233"/>
                  <a:pt x="323681" y="478443"/>
                </a:cubicBezTo>
                <a:cubicBezTo>
                  <a:pt x="330735" y="465745"/>
                  <a:pt x="334470" y="451470"/>
                  <a:pt x="339865" y="437983"/>
                </a:cubicBezTo>
                <a:cubicBezTo>
                  <a:pt x="339288" y="426737"/>
                  <a:pt x="383333" y="107714"/>
                  <a:pt x="267037" y="49566"/>
                </a:cubicBezTo>
                <a:lnTo>
                  <a:pt x="234669" y="33382"/>
                </a:lnTo>
                <a:cubicBezTo>
                  <a:pt x="226577" y="25290"/>
                  <a:pt x="220329" y="14783"/>
                  <a:pt x="210393" y="9105"/>
                </a:cubicBezTo>
                <a:cubicBezTo>
                  <a:pt x="187074" y="-4221"/>
                  <a:pt x="130969" y="1013"/>
                  <a:pt x="113288" y="101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225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60672" cy="1039427"/>
          </a:xfrm>
        </p:spPr>
        <p:txBody>
          <a:bodyPr>
            <a:normAutofit/>
          </a:bodyPr>
          <a:lstStyle/>
          <a:p>
            <a:br>
              <a:rPr lang="sv-SE" dirty="0"/>
            </a:br>
            <a:r>
              <a:rPr lang="sv-SE" dirty="0"/>
              <a:t>Akut överdosering och kronisk förgiftning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sv-SE" sz="3000" b="1" dirty="0"/>
              <a:t>Kronisk förgiftning</a:t>
            </a:r>
          </a:p>
          <a:p>
            <a:pPr marL="114300" indent="0">
              <a:buNone/>
            </a:pPr>
            <a:r>
              <a:rPr lang="sv-SE" b="0" dirty="0"/>
              <a:t>Feldosering</a:t>
            </a:r>
          </a:p>
          <a:p>
            <a:pPr marL="114300" indent="0">
              <a:buNone/>
            </a:pPr>
            <a:r>
              <a:rPr lang="sv-SE" b="1" i="1" dirty="0"/>
              <a:t>Njursvikt</a:t>
            </a:r>
            <a:r>
              <a:rPr lang="sv-SE" b="0" dirty="0"/>
              <a:t>, undervätskning, ACE-hämmare</a:t>
            </a:r>
          </a:p>
          <a:p>
            <a:pPr marL="114300" indent="0">
              <a:buNone/>
            </a:pPr>
            <a:r>
              <a:rPr lang="sv-SE" b="0" dirty="0"/>
              <a:t>Na-brist, saltfattig diet, </a:t>
            </a:r>
            <a:r>
              <a:rPr lang="sv-SE" b="0" dirty="0" err="1"/>
              <a:t>diuretikabehandling</a:t>
            </a:r>
            <a:endParaRPr lang="sv-SE" b="0" dirty="0"/>
          </a:p>
          <a:p>
            <a:pPr marL="114300" indent="0">
              <a:buNone/>
            </a:pPr>
            <a:endParaRPr lang="sv-SE" b="0" dirty="0"/>
          </a:p>
          <a:p>
            <a:pPr marL="114300" indent="0">
              <a:buNone/>
            </a:pPr>
            <a:r>
              <a:rPr lang="sv-SE" b="0" dirty="0"/>
              <a:t>Neurologiska symtom. Långsam progress. Svårtolkat.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3" y="4754646"/>
            <a:ext cx="3312368" cy="210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70-årig man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Litium </a:t>
            </a:r>
            <a:r>
              <a:rPr lang="sv-SE" dirty="0" err="1"/>
              <a:t>pga</a:t>
            </a:r>
            <a:r>
              <a:rPr lang="sv-SE" dirty="0"/>
              <a:t> bipolär sjukdom</a:t>
            </a:r>
          </a:p>
          <a:p>
            <a:r>
              <a:rPr lang="sv-SE" dirty="0"/>
              <a:t>Genomgår CABG-operation</a:t>
            </a:r>
          </a:p>
          <a:p>
            <a:r>
              <a:rPr lang="sv-SE" dirty="0"/>
              <a:t>Postoperativ pneumoni</a:t>
            </a:r>
          </a:p>
          <a:p>
            <a:r>
              <a:rPr lang="sv-SE" dirty="0"/>
              <a:t>Oförändrad </a:t>
            </a:r>
            <a:r>
              <a:rPr lang="sv-SE" dirty="0" err="1"/>
              <a:t>Lithionitdos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306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70-årig man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Tilltagande trött och tagen</a:t>
            </a:r>
          </a:p>
          <a:p>
            <a:r>
              <a:rPr lang="sv-SE" dirty="0"/>
              <a:t>Medvetandesänkt till sjukhus</a:t>
            </a:r>
          </a:p>
          <a:p>
            <a:r>
              <a:rPr lang="sv-SE" dirty="0"/>
              <a:t>RLS 2-3. Kan inte sitta eller stå. </a:t>
            </a:r>
          </a:p>
          <a:p>
            <a:r>
              <a:rPr lang="sv-SE" dirty="0" err="1"/>
              <a:t>Cirkulatoriskt</a:t>
            </a:r>
            <a:r>
              <a:rPr lang="sv-SE" dirty="0"/>
              <a:t> stabil</a:t>
            </a:r>
          </a:p>
          <a:p>
            <a:r>
              <a:rPr lang="sv-SE" dirty="0">
                <a:solidFill>
                  <a:srgbClr val="FF0000"/>
                </a:solidFill>
              </a:rPr>
              <a:t>S-Li 2,5</a:t>
            </a:r>
            <a:r>
              <a:rPr lang="sv-SE" dirty="0"/>
              <a:t>,  S-</a:t>
            </a:r>
            <a:r>
              <a:rPr lang="sv-SE" dirty="0" err="1"/>
              <a:t>krea</a:t>
            </a:r>
            <a:r>
              <a:rPr lang="sv-SE" dirty="0"/>
              <a:t> 158 mmol/l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1360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60672" cy="1039427"/>
          </a:xfrm>
        </p:spPr>
        <p:txBody>
          <a:bodyPr>
            <a:noAutofit/>
          </a:bodyPr>
          <a:lstStyle/>
          <a:p>
            <a:br>
              <a:rPr lang="sv-SE" sz="2800" dirty="0"/>
            </a:br>
            <a:r>
              <a:rPr lang="sv-SE" dirty="0"/>
              <a:t>Akut överdosering och kronisk förgiftning</a:t>
            </a:r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AKUT ÖVERDOS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sv-SE" u="sng" dirty="0"/>
              <a:t>Icke-litium-behandlad patient</a:t>
            </a:r>
            <a:r>
              <a:rPr lang="sv-SE" dirty="0"/>
              <a:t>: Sällan allvarligt oavsett dos, </a:t>
            </a:r>
            <a:r>
              <a:rPr lang="sv-SE" b="1" dirty="0"/>
              <a:t>om normal njurfunktion</a:t>
            </a:r>
          </a:p>
          <a:p>
            <a:pPr marL="114300" indent="0">
              <a:buNone/>
            </a:pPr>
            <a:endParaRPr lang="sv-SE" dirty="0"/>
          </a:p>
          <a:p>
            <a:pPr marL="114300" indent="0">
              <a:buNone/>
            </a:pPr>
            <a:r>
              <a:rPr lang="sv-SE" u="sng" dirty="0"/>
              <a:t>Litiumbehandlad patient</a:t>
            </a:r>
            <a:r>
              <a:rPr lang="sv-SE" dirty="0"/>
              <a:t>: Måttlig överdos kan ge allvarliga symtom.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"/>
          </p:nvPr>
        </p:nvSpPr>
        <p:spPr>
          <a:xfrm>
            <a:off x="5220072" y="2781043"/>
            <a:ext cx="4041775" cy="639762"/>
          </a:xfrm>
        </p:spPr>
        <p:txBody>
          <a:bodyPr/>
          <a:lstStyle/>
          <a:p>
            <a:r>
              <a:rPr lang="sv-SE" sz="2400" b="0" dirty="0"/>
              <a:t>Neurologiska symtom kan komma sent(flera dygn)</a:t>
            </a:r>
          </a:p>
          <a:p>
            <a:endParaRPr 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21" y="4602163"/>
            <a:ext cx="2990850" cy="1524000"/>
          </a:xfrm>
        </p:spPr>
      </p:pic>
    </p:spTree>
    <p:extLst>
      <p:ext uri="{BB962C8B-B14F-4D97-AF65-F5344CB8AC3E}">
        <p14:creationId xmlns:p14="http://schemas.microsoft.com/office/powerpoint/2010/main" val="5542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Litiumkoncentration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Terapeutisk konc 0,4- (0,8)-1mmol/l</a:t>
            </a:r>
          </a:p>
          <a:p>
            <a:endParaRPr lang="sv-SE" dirty="0"/>
          </a:p>
          <a:p>
            <a:pPr marL="114300" indent="0">
              <a:buNone/>
            </a:pPr>
            <a:r>
              <a:rPr lang="sv-SE" b="1" u="sng" dirty="0"/>
              <a:t>Allvarlig förgiftning</a:t>
            </a:r>
          </a:p>
          <a:p>
            <a:r>
              <a:rPr lang="sv-SE" dirty="0"/>
              <a:t>Kronisk förgiftning: 1,5 mmol/l</a:t>
            </a:r>
          </a:p>
          <a:p>
            <a:r>
              <a:rPr lang="sv-SE" dirty="0"/>
              <a:t>Akut överdosering hos litiumbehandlad patient :</a:t>
            </a:r>
          </a:p>
          <a:p>
            <a:pPr marL="114300" indent="0">
              <a:buNone/>
            </a:pPr>
            <a:r>
              <a:rPr lang="sv-SE" dirty="0"/>
              <a:t>   3 mmol/l</a:t>
            </a:r>
          </a:p>
          <a:p>
            <a:r>
              <a:rPr lang="sv-SE" dirty="0"/>
              <a:t>Akut överdos hos icke litiumbehandlad patient: ??</a:t>
            </a:r>
          </a:p>
        </p:txBody>
      </p:sp>
    </p:spTree>
    <p:extLst>
      <p:ext uri="{BB962C8B-B14F-4D97-AF65-F5344CB8AC3E}">
        <p14:creationId xmlns:p14="http://schemas.microsoft.com/office/powerpoint/2010/main" val="6774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93A299">
                    <a:lumMod val="75000"/>
                  </a:srgbClr>
                </a:solidFill>
              </a:rPr>
              <a:t>LITIUM förgiftning symtom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sv-SE" b="1" dirty="0"/>
              <a:t>Neurologi</a:t>
            </a:r>
          </a:p>
          <a:p>
            <a:pPr marL="114300" indent="0">
              <a:buNone/>
            </a:pPr>
            <a:r>
              <a:rPr lang="sv-SE" dirty="0" err="1"/>
              <a:t>Hyperreflexi</a:t>
            </a:r>
            <a:r>
              <a:rPr lang="sv-SE" dirty="0"/>
              <a:t>, ökad tonus, </a:t>
            </a:r>
            <a:r>
              <a:rPr lang="sv-SE" dirty="0" err="1"/>
              <a:t>tremor</a:t>
            </a:r>
            <a:r>
              <a:rPr lang="sv-SE" dirty="0"/>
              <a:t>, ataxi, förvirring, minnesstörning, hallucinationer, medvetandepåverkan</a:t>
            </a:r>
          </a:p>
          <a:p>
            <a:pPr marL="114300" indent="0">
              <a:buNone/>
            </a:pPr>
            <a:endParaRPr lang="sv-SE" dirty="0"/>
          </a:p>
          <a:p>
            <a:pPr marL="114300" indent="0">
              <a:buNone/>
            </a:pPr>
            <a:r>
              <a:rPr lang="sv-SE" dirty="0"/>
              <a:t>Kommer ofta relativt sent efter överdos </a:t>
            </a:r>
          </a:p>
          <a:p>
            <a:pPr marL="114300" indent="0">
              <a:buNone/>
            </a:pP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82" y="1916832"/>
            <a:ext cx="4616926" cy="2676252"/>
          </a:xfrm>
        </p:spPr>
      </p:pic>
    </p:spTree>
    <p:extLst>
      <p:ext uri="{BB962C8B-B14F-4D97-AF65-F5344CB8AC3E}">
        <p14:creationId xmlns:p14="http://schemas.microsoft.com/office/powerpoint/2010/main" val="143019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0CE6FB-FC47-47FA-A5B3-78EB6C06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Njursvikt vid förgiftning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FDDD3C-291A-40EB-BCE0-AC238B98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Direkt </a:t>
            </a:r>
            <a:r>
              <a:rPr lang="en-US" sz="3600" dirty="0" err="1"/>
              <a:t>njurskadande</a:t>
            </a:r>
            <a:r>
              <a:rPr lang="en-US" sz="3600" dirty="0"/>
              <a:t> </a:t>
            </a:r>
            <a:r>
              <a:rPr lang="en-US" sz="3600" dirty="0" err="1"/>
              <a:t>toxiner</a:t>
            </a:r>
            <a:endParaRPr lang="en-US" sz="3600" dirty="0"/>
          </a:p>
          <a:p>
            <a:r>
              <a:rPr lang="en-US" sz="3600" dirty="0"/>
              <a:t>Sekundär </a:t>
            </a:r>
            <a:r>
              <a:rPr lang="en-US" sz="3600" dirty="0" err="1"/>
              <a:t>njurskada</a:t>
            </a:r>
            <a:endParaRPr lang="en-US" sz="3600" dirty="0"/>
          </a:p>
          <a:p>
            <a:r>
              <a:rPr lang="en-US" sz="3600" dirty="0"/>
              <a:t>Ackumulation vid befintlig </a:t>
            </a:r>
            <a:r>
              <a:rPr lang="en-US" sz="3600" dirty="0" err="1"/>
              <a:t>njursvikt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84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LITIUM symtom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v-SE" dirty="0"/>
              <a:t>Biverkningar…</a:t>
            </a:r>
          </a:p>
          <a:p>
            <a:r>
              <a:rPr lang="sv-SE" dirty="0" err="1"/>
              <a:t>Nefrogen</a:t>
            </a:r>
            <a:r>
              <a:rPr lang="sv-SE" dirty="0"/>
              <a:t> diabetes </a:t>
            </a:r>
            <a:r>
              <a:rPr lang="sv-SE" dirty="0" err="1"/>
              <a:t>insipidus</a:t>
            </a:r>
            <a:endParaRPr lang="sv-SE" dirty="0"/>
          </a:p>
          <a:p>
            <a:r>
              <a:rPr lang="sv-SE" dirty="0"/>
              <a:t>Kronisk </a:t>
            </a:r>
            <a:r>
              <a:rPr lang="sv-SE" dirty="0" err="1"/>
              <a:t>interstitiell</a:t>
            </a:r>
            <a:r>
              <a:rPr lang="sv-SE" dirty="0"/>
              <a:t> </a:t>
            </a:r>
            <a:r>
              <a:rPr lang="sv-SE" dirty="0" err="1"/>
              <a:t>nefropati</a:t>
            </a:r>
            <a:endParaRPr lang="sv-SE" dirty="0"/>
          </a:p>
          <a:p>
            <a:endParaRPr lang="sv-SE" dirty="0"/>
          </a:p>
          <a:p>
            <a:pPr marL="114300" indent="0">
              <a:buNone/>
            </a:pPr>
            <a:r>
              <a:rPr lang="sv-SE" dirty="0"/>
              <a:t>Ställer till det….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804987"/>
            <a:ext cx="2857500" cy="4086225"/>
          </a:xfrm>
        </p:spPr>
      </p:pic>
    </p:spTree>
    <p:extLst>
      <p:ext uri="{BB962C8B-B14F-4D97-AF65-F5344CB8AC3E}">
        <p14:creationId xmlns:p14="http://schemas.microsoft.com/office/powerpoint/2010/main" val="3497640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66-årig man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Bipolär sjukdom</a:t>
            </a:r>
          </a:p>
          <a:p>
            <a:r>
              <a:rPr lang="sv-SE" dirty="0"/>
              <a:t>Medicinerar med litium</a:t>
            </a:r>
          </a:p>
          <a:p>
            <a:r>
              <a:rPr lang="sv-SE" dirty="0"/>
              <a:t>Inkommer till sjukhus, trött och desorienterad</a:t>
            </a:r>
          </a:p>
          <a:p>
            <a:r>
              <a:rPr lang="sv-SE" dirty="0"/>
              <a:t>Lab: S-</a:t>
            </a:r>
            <a:r>
              <a:rPr lang="sv-SE" dirty="0" err="1"/>
              <a:t>Krea</a:t>
            </a:r>
            <a:r>
              <a:rPr lang="sv-SE" dirty="0"/>
              <a:t> 247 mmol/l, S-Li  4,04 mmol/l</a:t>
            </a:r>
          </a:p>
          <a:p>
            <a:pPr marL="0" indent="0">
              <a:buNone/>
            </a:pPr>
            <a:r>
              <a:rPr lang="sv-SE" dirty="0"/>
              <a:t>Läggs in på avdelning. Infusion  vätska. </a:t>
            </a:r>
          </a:p>
          <a:p>
            <a:r>
              <a:rPr lang="sv-SE" dirty="0"/>
              <a:t>Dag 4: Sjunkande medvetandegrad.  S-Li 3,11 mmol/l, S-Krea 152 mmol/l</a:t>
            </a:r>
          </a:p>
          <a:p>
            <a:r>
              <a:rPr lang="sv-SE" dirty="0"/>
              <a:t>IHD startas</a:t>
            </a:r>
          </a:p>
        </p:txBody>
      </p:sp>
    </p:spTree>
    <p:extLst>
      <p:ext uri="{BB962C8B-B14F-4D97-AF65-F5344CB8AC3E}">
        <p14:creationId xmlns:p14="http://schemas.microsoft.com/office/powerpoint/2010/main" val="6626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66-årig man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Närmaste dagarna allt piggare. 3 veckor senare vaken men desorienterad</a:t>
            </a:r>
          </a:p>
          <a:p>
            <a:r>
              <a:rPr lang="sv-SE" dirty="0"/>
              <a:t>3 månader senare helt orienterad men ataxi, </a:t>
            </a:r>
            <a:r>
              <a:rPr lang="sv-SE" dirty="0" err="1"/>
              <a:t>dysartri</a:t>
            </a:r>
            <a:r>
              <a:rPr lang="sv-SE" dirty="0"/>
              <a:t> och </a:t>
            </a:r>
            <a:r>
              <a:rPr lang="sv-SE" dirty="0" err="1"/>
              <a:t>tremor</a:t>
            </a:r>
            <a:r>
              <a:rPr lang="sv-SE" dirty="0"/>
              <a:t> kvarstår</a:t>
            </a:r>
          </a:p>
        </p:txBody>
      </p:sp>
    </p:spTree>
    <p:extLst>
      <p:ext uri="{BB962C8B-B14F-4D97-AF65-F5344CB8AC3E}">
        <p14:creationId xmlns:p14="http://schemas.microsoft.com/office/powerpoint/2010/main" val="204340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SILENT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b="1" dirty="0" err="1"/>
              <a:t>S</a:t>
            </a:r>
            <a:r>
              <a:rPr lang="sv-SE" dirty="0" err="1"/>
              <a:t>yndrome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b="1" dirty="0" err="1"/>
              <a:t>I</a:t>
            </a:r>
            <a:r>
              <a:rPr lang="sv-SE" dirty="0" err="1"/>
              <a:t>rreversible</a:t>
            </a:r>
            <a:r>
              <a:rPr lang="sv-SE" dirty="0"/>
              <a:t> </a:t>
            </a:r>
            <a:r>
              <a:rPr lang="sv-SE" b="1" dirty="0" err="1"/>
              <a:t>L</a:t>
            </a:r>
            <a:r>
              <a:rPr lang="sv-SE" dirty="0" err="1"/>
              <a:t>ithium-</a:t>
            </a:r>
            <a:r>
              <a:rPr lang="sv-SE" b="1" dirty="0" err="1"/>
              <a:t>E</a:t>
            </a:r>
            <a:r>
              <a:rPr lang="sv-SE" dirty="0" err="1"/>
              <a:t>ffactuated</a:t>
            </a:r>
            <a:r>
              <a:rPr lang="sv-SE" dirty="0"/>
              <a:t> </a:t>
            </a:r>
            <a:r>
              <a:rPr lang="sv-SE" b="1" dirty="0" err="1"/>
              <a:t>N</a:t>
            </a:r>
            <a:r>
              <a:rPr lang="sv-SE" dirty="0" err="1"/>
              <a:t>euro</a:t>
            </a:r>
            <a:r>
              <a:rPr lang="sv-SE" b="1" dirty="0" err="1"/>
              <a:t>T</a:t>
            </a:r>
            <a:r>
              <a:rPr lang="sv-SE" dirty="0" err="1"/>
              <a:t>oxicity</a:t>
            </a:r>
            <a:endParaRPr lang="sv-SE" dirty="0"/>
          </a:p>
          <a:p>
            <a:endParaRPr lang="sv-SE" dirty="0"/>
          </a:p>
          <a:p>
            <a:r>
              <a:rPr lang="sv-SE" dirty="0"/>
              <a:t>Kvarstående neurologiska symtom </a:t>
            </a:r>
            <a:r>
              <a:rPr lang="sv-SE" i="1" dirty="0"/>
              <a:t>&gt;2 mån </a:t>
            </a:r>
            <a:r>
              <a:rPr lang="sv-SE" dirty="0"/>
              <a:t>efter avslutad Li-terapi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Cerebellära</a:t>
            </a:r>
            <a:r>
              <a:rPr lang="sv-SE" dirty="0"/>
              <a:t> symtom – ataxi, dysartri</a:t>
            </a:r>
          </a:p>
          <a:p>
            <a:r>
              <a:rPr lang="sv-SE" dirty="0"/>
              <a:t>Feber </a:t>
            </a:r>
            <a:r>
              <a:rPr lang="sv-SE" dirty="0" err="1"/>
              <a:t>prediktor</a:t>
            </a:r>
            <a:endParaRPr lang="sv-SE" dirty="0"/>
          </a:p>
          <a:p>
            <a:r>
              <a:rPr lang="sv-SE" dirty="0" err="1"/>
              <a:t>Demyelinisering</a:t>
            </a:r>
            <a:r>
              <a:rPr lang="sv-SE" dirty="0"/>
              <a:t>?</a:t>
            </a:r>
          </a:p>
          <a:p>
            <a:endParaRPr lang="sv-SE" dirty="0"/>
          </a:p>
        </p:txBody>
      </p:sp>
      <p:pic>
        <p:nvPicPr>
          <p:cNvPr id="7170" name="Picture 2" descr="\\nas3\users$\johannno\Documents\My Pictures\ty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12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Litiumförgiftning Behandling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Korrigera vätske- och elektrolyt-rubbningar </a:t>
            </a:r>
          </a:p>
          <a:p>
            <a:pPr marL="114300" indent="0">
              <a:buNone/>
            </a:pPr>
            <a:r>
              <a:rPr lang="sv-SE" dirty="0"/>
              <a:t>OBS </a:t>
            </a:r>
            <a:r>
              <a:rPr lang="sv-SE" dirty="0" err="1"/>
              <a:t>S-Na</a:t>
            </a:r>
            <a:endParaRPr lang="sv-SE" dirty="0"/>
          </a:p>
          <a:p>
            <a:pPr marL="457200"/>
            <a:r>
              <a:rPr lang="sv-SE" dirty="0"/>
              <a:t>Uppvätskning</a:t>
            </a:r>
          </a:p>
          <a:p>
            <a:r>
              <a:rPr lang="sv-SE" dirty="0"/>
              <a:t>Adekvat diures 1-2 ml/kg/h</a:t>
            </a:r>
          </a:p>
          <a:p>
            <a:r>
              <a:rPr lang="sv-SE" dirty="0"/>
              <a:t>Undvik </a:t>
            </a:r>
            <a:r>
              <a:rPr lang="sv-SE" dirty="0" err="1"/>
              <a:t>diuretika</a:t>
            </a:r>
            <a:endParaRPr lang="sv-SE" dirty="0"/>
          </a:p>
          <a:p>
            <a:r>
              <a:rPr lang="sv-SE" dirty="0"/>
              <a:t>Om svåra symtom/långsam sänkning av S-Li - Dialys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14" y="2692808"/>
            <a:ext cx="1981372" cy="231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45482" cy="382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EXTRIPS rekommendationer</a:t>
            </a:r>
          </a:p>
        </p:txBody>
      </p:sp>
      <p:sp>
        <p:nvSpPr>
          <p:cNvPr id="6" name="Rektangel 5"/>
          <p:cNvSpPr/>
          <p:nvPr/>
        </p:nvSpPr>
        <p:spPr>
          <a:xfrm>
            <a:off x="219805" y="1887959"/>
            <a:ext cx="8784976" cy="322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Dialys rekommenderas om : </a:t>
            </a:r>
            <a:r>
              <a:rPr lang="sv-SE" b="1" dirty="0"/>
              <a:t>1)</a:t>
            </a:r>
            <a:r>
              <a:rPr lang="sv-SE" dirty="0"/>
              <a:t>Njursvikt och S-Li&gt; 4 mmol/l. </a:t>
            </a:r>
            <a:r>
              <a:rPr lang="sv-SE" b="1" dirty="0"/>
              <a:t>2)</a:t>
            </a:r>
            <a:r>
              <a:rPr lang="sv-SE" dirty="0"/>
              <a:t>Oberoende av S-Li om sänkt medvetande, kramper, arytmier</a:t>
            </a:r>
          </a:p>
          <a:p>
            <a:r>
              <a:rPr lang="sv-SE" dirty="0"/>
              <a:t>Dialys föreslås om: </a:t>
            </a:r>
            <a:r>
              <a:rPr lang="sv-SE" b="1" dirty="0"/>
              <a:t>1) </a:t>
            </a:r>
            <a:r>
              <a:rPr lang="sv-SE" dirty="0"/>
              <a:t>S-Li &gt; 5 mmol/l. </a:t>
            </a:r>
            <a:r>
              <a:rPr lang="sv-SE" b="1" dirty="0"/>
              <a:t>2) </a:t>
            </a:r>
            <a:r>
              <a:rPr lang="sv-SE" dirty="0"/>
              <a:t>Förvirring</a:t>
            </a:r>
          </a:p>
          <a:p>
            <a:endParaRPr lang="sv-SE" dirty="0"/>
          </a:p>
          <a:p>
            <a:r>
              <a:rPr lang="sv-SE" dirty="0"/>
              <a:t>Dialys avslutas när S-Li &lt; 1 mmol/l -    </a:t>
            </a:r>
            <a:r>
              <a:rPr lang="sv-SE" i="1" dirty="0"/>
              <a:t>Vid kronisk </a:t>
            </a:r>
            <a:r>
              <a:rPr lang="sv-SE" i="1" dirty="0" err="1"/>
              <a:t>förgifnting</a:t>
            </a:r>
            <a:r>
              <a:rPr lang="sv-SE" i="1" dirty="0"/>
              <a:t> helst lägre</a:t>
            </a:r>
            <a:endParaRPr lang="sv-SE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9610490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653047-8F76-4EAA-87AD-376F94EF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Ackumulationsproblem 2</a:t>
            </a:r>
            <a:br>
              <a:rPr lang="sv-SE" dirty="0"/>
            </a:br>
            <a:r>
              <a:rPr lang="sv-SE" dirty="0"/>
              <a:t>DIGITALIS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9253AE-0677-4A93-9F6E-434F9031D1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10" name="Platshållare för innehåll 9" descr="En bild som visar blomma, växt, nära&#10;&#10;Automatiskt genererad beskrivning">
            <a:extLst>
              <a:ext uri="{FF2B5EF4-FFF2-40B4-BE49-F238E27FC236}">
                <a16:creationId xmlns:a16="http://schemas.microsoft.com/office/drawing/2014/main" id="{6926959B-8058-41AC-9C86-16DCAAE37E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3100"/>
            <a:ext cx="3810000" cy="3810000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EC590C7-FF22-4B5A-8DC5-4CBECEDB6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92896"/>
            <a:ext cx="3816427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2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Digoxin</a:t>
            </a:r>
            <a:r>
              <a:rPr lang="sv-SE" dirty="0"/>
              <a:t> effekt </a:t>
            </a:r>
            <a:br>
              <a:rPr lang="sv-SE" baseline="30000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Inotropi</a:t>
            </a:r>
            <a:endParaRPr lang="sv-SE" dirty="0"/>
          </a:p>
          <a:p>
            <a:r>
              <a:rPr lang="sv-SE" dirty="0" err="1"/>
              <a:t>Vagoton</a:t>
            </a:r>
            <a:endParaRPr lang="sv-SE" dirty="0"/>
          </a:p>
          <a:p>
            <a:r>
              <a:rPr lang="sv-SE" dirty="0"/>
              <a:t>Förlängd </a:t>
            </a:r>
            <a:r>
              <a:rPr lang="sv-SE" dirty="0" err="1"/>
              <a:t>AV-nod</a:t>
            </a:r>
            <a:r>
              <a:rPr lang="sv-SE" dirty="0"/>
              <a:t> överledning</a:t>
            </a:r>
          </a:p>
          <a:p>
            <a:r>
              <a:rPr lang="sv-SE" dirty="0"/>
              <a:t>Förhöjd vilopotential ger sena efter-</a:t>
            </a:r>
            <a:r>
              <a:rPr lang="sv-SE" dirty="0" err="1"/>
              <a:t>depolaristaioner</a:t>
            </a:r>
            <a:r>
              <a:rPr lang="sv-SE" dirty="0"/>
              <a:t> – predisponerar för arytmi</a:t>
            </a:r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19425"/>
            <a:ext cx="3810000" cy="1657350"/>
          </a:xfrm>
        </p:spPr>
      </p:pic>
    </p:spTree>
    <p:extLst>
      <p:ext uri="{BB962C8B-B14F-4D97-AF65-F5344CB8AC3E}">
        <p14:creationId xmlns:p14="http://schemas.microsoft.com/office/powerpoint/2010/main" val="1083659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8A344-5EB2-4CBC-A4B4-353691EF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Digitalis symptom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26A7FA-2D03-4EB3-8E61-6988AD6AF0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GI-symtom – kräkning, illamående</a:t>
            </a:r>
          </a:p>
          <a:p>
            <a:r>
              <a:rPr lang="sv-SE" dirty="0"/>
              <a:t>CNS – Trötthet, medvetandepåverkan, hallucinationer, kramper</a:t>
            </a:r>
          </a:p>
          <a:p>
            <a:r>
              <a:rPr lang="sv-SE" dirty="0"/>
              <a:t>Synpåverkan (kronisk förgiftning), gul/grönseende, dimsyn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C962D5-1AD7-4EE6-8B87-4653BFE3AE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b="1" dirty="0"/>
              <a:t>Arytmier – </a:t>
            </a:r>
          </a:p>
          <a:p>
            <a:pPr marL="0" indent="0">
              <a:buNone/>
            </a:pPr>
            <a:r>
              <a:rPr lang="sv-SE" dirty="0"/>
              <a:t>Brady/</a:t>
            </a:r>
            <a:r>
              <a:rPr lang="sv-SE" dirty="0" err="1"/>
              <a:t>takyarytmier</a:t>
            </a:r>
            <a:r>
              <a:rPr lang="sv-SE" dirty="0"/>
              <a:t> – alla former av arytmi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66C570-B40C-47BA-A865-4034D95C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810" y="3068960"/>
            <a:ext cx="285314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9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Behandling - Digitalisantikroppar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DigiFab</a:t>
            </a:r>
            <a:endParaRPr lang="sv-SE" dirty="0"/>
          </a:p>
          <a:p>
            <a:r>
              <a:rPr lang="sv-SE" dirty="0" err="1"/>
              <a:t>IgG</a:t>
            </a:r>
            <a:r>
              <a:rPr lang="sv-SE" dirty="0"/>
              <a:t>-antikroppar mot </a:t>
            </a:r>
            <a:r>
              <a:rPr lang="sv-SE" dirty="0" err="1"/>
              <a:t>digoxin</a:t>
            </a:r>
            <a:r>
              <a:rPr lang="sv-SE" dirty="0"/>
              <a:t> som kluvits till antigenbindande fragment (</a:t>
            </a:r>
            <a:r>
              <a:rPr lang="sv-SE" dirty="0" err="1"/>
              <a:t>Fab</a:t>
            </a:r>
            <a:r>
              <a:rPr lang="sv-SE" dirty="0"/>
              <a:t>)</a:t>
            </a:r>
          </a:p>
          <a:p>
            <a:pPr marL="6858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2CB2E1-FC1F-4F7F-98E8-F2ECA919E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990858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CF7B85-7E8F-4242-91CC-21CA0867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Direkt njurskadande toxiner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188E76-B0A3-424D-A9B6-02E8CCA19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Njuren utgör &lt; 1 % av total kroppsvikt. Samtidigt går 20 -25 % av CO går till njuren</a:t>
            </a:r>
          </a:p>
          <a:p>
            <a:r>
              <a:rPr lang="sv-SE" dirty="0"/>
              <a:t>Metabolt aktivt organ – känsliga för toxiner som stör metabolism eller aktiveras av metabolism</a:t>
            </a:r>
          </a:p>
          <a:p>
            <a:r>
              <a:rPr lang="sv-SE" dirty="0"/>
              <a:t>Njuren återresorberar vatten från </a:t>
            </a:r>
            <a:r>
              <a:rPr lang="sv-SE" dirty="0" err="1"/>
              <a:t>glomerulära</a:t>
            </a:r>
            <a:r>
              <a:rPr lang="sv-SE" dirty="0"/>
              <a:t> filtratet – ökad toxin-koncentration </a:t>
            </a:r>
            <a:r>
              <a:rPr lang="sv-SE" dirty="0" err="1"/>
              <a:t>tubulärt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9D4827E-F410-430C-8DA3-750979D0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39" y="3999917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5B6141-0CAD-452A-BCB9-7BDE7357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 </a:t>
            </a:r>
            <a:r>
              <a:rPr lang="sv-SE" dirty="0" err="1"/>
              <a:t>digoxinförgifting</a:t>
            </a:r>
            <a:r>
              <a:rPr lang="sv-SE" dirty="0"/>
              <a:t> och kalium - surrogatmarkör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3E67D5-0BD7-4E11-826E-5F53203584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Digoxin</a:t>
            </a:r>
            <a:r>
              <a:rPr lang="sv-SE" dirty="0"/>
              <a:t> – </a:t>
            </a:r>
            <a:r>
              <a:rPr lang="sv-SE" dirty="0" err="1"/>
              <a:t>verkningsmekansim</a:t>
            </a:r>
            <a:r>
              <a:rPr lang="sv-SE" dirty="0"/>
              <a:t> – hämmar Na/K-</a:t>
            </a:r>
            <a:r>
              <a:rPr lang="sv-SE" dirty="0" err="1"/>
              <a:t>ATPas</a:t>
            </a:r>
            <a:endParaRPr lang="sv-SE" dirty="0"/>
          </a:p>
          <a:p>
            <a:r>
              <a:rPr lang="sv-SE" b="1" dirty="0" err="1"/>
              <a:t>Hyperkalemi</a:t>
            </a:r>
            <a:r>
              <a:rPr lang="sv-SE" b="1" dirty="0"/>
              <a:t> – S-K &gt; 5 mmol/l </a:t>
            </a:r>
            <a:r>
              <a:rPr lang="sv-SE" dirty="0"/>
              <a:t>= Indikation för antidot </a:t>
            </a:r>
            <a:r>
              <a:rPr lang="sv-SE" b="1" dirty="0">
                <a:solidFill>
                  <a:srgbClr val="FF0000"/>
                </a:solidFill>
              </a:rPr>
              <a:t>Vid akut överdos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7073429-5F95-4067-861A-A4D7D00BE0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8695" y="3076889"/>
            <a:ext cx="296900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291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F2A34F-EDF3-4E93-A40F-93A01920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Ackumulation</a:t>
            </a:r>
            <a:br>
              <a:rPr lang="sv-SE" dirty="0"/>
            </a:br>
            <a:r>
              <a:rPr lang="sv-SE" dirty="0"/>
              <a:t>Kronisk digitalisintoxikation - BRASH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D7C776-5F79-48AB-88FC-7BF49861C0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Njursvikt</a:t>
            </a:r>
          </a:p>
          <a:p>
            <a:r>
              <a:rPr lang="sv-SE" dirty="0">
                <a:solidFill>
                  <a:srgbClr val="FF0000"/>
                </a:solidFill>
              </a:rPr>
              <a:t>Hyperkalemi sekundärt till njursvikt – ej </a:t>
            </a:r>
            <a:r>
              <a:rPr lang="sv-SE" dirty="0" err="1">
                <a:solidFill>
                  <a:srgbClr val="FF0000"/>
                </a:solidFill>
              </a:rPr>
              <a:t>digoxinrelaterat</a:t>
            </a:r>
            <a:endParaRPr lang="sv-SE" dirty="0">
              <a:solidFill>
                <a:srgbClr val="FF0000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EF2B38-8BD1-459F-9949-34F350D1C3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BRASH-syndrom</a:t>
            </a:r>
          </a:p>
          <a:p>
            <a:r>
              <a:rPr lang="sv-SE" dirty="0" err="1"/>
              <a:t>Bradycardia</a:t>
            </a:r>
            <a:endParaRPr lang="sv-SE" dirty="0"/>
          </a:p>
          <a:p>
            <a:r>
              <a:rPr lang="sv-SE" dirty="0"/>
              <a:t>Renal </a:t>
            </a:r>
            <a:r>
              <a:rPr lang="sv-SE" dirty="0" err="1"/>
              <a:t>failure</a:t>
            </a:r>
            <a:endParaRPr lang="sv-SE" dirty="0"/>
          </a:p>
          <a:p>
            <a:r>
              <a:rPr lang="sv-SE" dirty="0" err="1"/>
              <a:t>AV-node</a:t>
            </a:r>
            <a:r>
              <a:rPr lang="sv-SE" dirty="0"/>
              <a:t> – </a:t>
            </a:r>
            <a:r>
              <a:rPr lang="sv-SE" dirty="0" err="1"/>
              <a:t>blocker</a:t>
            </a:r>
            <a:r>
              <a:rPr lang="sv-SE" dirty="0"/>
              <a:t> (betablockarera/kalcium flödeshämmare)</a:t>
            </a:r>
          </a:p>
          <a:p>
            <a:r>
              <a:rPr lang="sv-SE" dirty="0" err="1"/>
              <a:t>Shock</a:t>
            </a:r>
            <a:endParaRPr lang="sv-SE" dirty="0"/>
          </a:p>
          <a:p>
            <a:r>
              <a:rPr lang="sv-SE" dirty="0" err="1"/>
              <a:t>Hyperkalemia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014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8BFED-6DA0-49BC-A7C2-5A5DD291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BRASH – en ond cirkel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D2260ED-F0EB-480D-A402-8B37080CBDAE}"/>
              </a:ext>
            </a:extLst>
          </p:cNvPr>
          <p:cNvSpPr txBox="1"/>
          <p:nvPr/>
        </p:nvSpPr>
        <p:spPr>
          <a:xfrm>
            <a:off x="3251029" y="1988840"/>
            <a:ext cx="2641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+mn-lt"/>
              </a:rPr>
              <a:t>RENAL FAILURE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BE4E220-174E-41F0-A15C-3FAA5522C404}"/>
              </a:ext>
            </a:extLst>
          </p:cNvPr>
          <p:cNvSpPr txBox="1"/>
          <p:nvPr/>
        </p:nvSpPr>
        <p:spPr>
          <a:xfrm>
            <a:off x="5508104" y="1124744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ACE-HÄMMARE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77EFCFAC-F8C9-4050-A4E5-2CEEED3D6FA6}"/>
              </a:ext>
            </a:extLst>
          </p:cNvPr>
          <p:cNvCxnSpPr/>
          <p:nvPr/>
        </p:nvCxnSpPr>
        <p:spPr bwMode="auto">
          <a:xfrm flipH="1">
            <a:off x="5892971" y="1628800"/>
            <a:ext cx="551237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B2BEF7BD-1E8C-42D7-9281-664C85AF0018}"/>
              </a:ext>
            </a:extLst>
          </p:cNvPr>
          <p:cNvSpPr txBox="1"/>
          <p:nvPr/>
        </p:nvSpPr>
        <p:spPr>
          <a:xfrm>
            <a:off x="6444208" y="2973285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+mn-lt"/>
              </a:rPr>
              <a:t>HYPERKALEMIA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CF659E3B-38FC-40D2-A0A1-C8FBFD43889D}"/>
              </a:ext>
            </a:extLst>
          </p:cNvPr>
          <p:cNvCxnSpPr/>
          <p:nvPr/>
        </p:nvCxnSpPr>
        <p:spPr bwMode="auto">
          <a:xfrm>
            <a:off x="5892971" y="2450505"/>
            <a:ext cx="623245" cy="33042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E50ABC8A-5E1D-47A6-A278-838DD1A4F903}"/>
              </a:ext>
            </a:extLst>
          </p:cNvPr>
          <p:cNvSpPr txBox="1"/>
          <p:nvPr/>
        </p:nvSpPr>
        <p:spPr>
          <a:xfrm>
            <a:off x="3115640" y="3011760"/>
            <a:ext cx="2912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AV-NODE BLOCKER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E18CC209-6013-421D-9D5C-B3AE7C591144}"/>
              </a:ext>
            </a:extLst>
          </p:cNvPr>
          <p:cNvCxnSpPr>
            <a:stCxn id="13" idx="3"/>
          </p:cNvCxnSpPr>
          <p:nvPr/>
        </p:nvCxnSpPr>
        <p:spPr bwMode="auto">
          <a:xfrm flipV="1">
            <a:off x="6028360" y="3242592"/>
            <a:ext cx="34384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A82DACCE-D69D-4AFE-8019-2D02955A934A}"/>
              </a:ext>
            </a:extLst>
          </p:cNvPr>
          <p:cNvSpPr txBox="1"/>
          <p:nvPr/>
        </p:nvSpPr>
        <p:spPr>
          <a:xfrm>
            <a:off x="3427815" y="426868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+mj-lt"/>
              </a:rPr>
              <a:t>BRADYCARDIA</a:t>
            </a: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75716CA4-C640-4195-A412-C717975CF0D6}"/>
              </a:ext>
            </a:extLst>
          </p:cNvPr>
          <p:cNvCxnSpPr/>
          <p:nvPr/>
        </p:nvCxnSpPr>
        <p:spPr bwMode="auto">
          <a:xfrm flipH="1">
            <a:off x="6168589" y="3789040"/>
            <a:ext cx="779675" cy="5760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0B2F7A12-254E-449D-99D7-388055C2F9C9}"/>
              </a:ext>
            </a:extLst>
          </p:cNvPr>
          <p:cNvCxnSpPr>
            <a:stCxn id="13" idx="2"/>
          </p:cNvCxnSpPr>
          <p:nvPr/>
        </p:nvCxnSpPr>
        <p:spPr bwMode="auto">
          <a:xfrm>
            <a:off x="4572000" y="3473425"/>
            <a:ext cx="0" cy="79526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B41832DF-4F3A-4DF2-84DA-851D38C88D0B}"/>
              </a:ext>
            </a:extLst>
          </p:cNvPr>
          <p:cNvSpPr txBox="1"/>
          <p:nvPr/>
        </p:nvSpPr>
        <p:spPr>
          <a:xfrm>
            <a:off x="400797" y="3011760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+mn-lt"/>
              </a:rPr>
              <a:t>POOR RENAL</a:t>
            </a:r>
          </a:p>
          <a:p>
            <a:r>
              <a:rPr lang="sv-SE" b="1" dirty="0">
                <a:solidFill>
                  <a:srgbClr val="FF0000"/>
                </a:solidFill>
                <a:latin typeface="+mn-lt"/>
              </a:rPr>
              <a:t>PERFUSION</a:t>
            </a: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58B7E6DB-1A3D-4380-BB3F-80715F659120}"/>
              </a:ext>
            </a:extLst>
          </p:cNvPr>
          <p:cNvCxnSpPr/>
          <p:nvPr/>
        </p:nvCxnSpPr>
        <p:spPr bwMode="auto">
          <a:xfrm flipH="1" flipV="1">
            <a:off x="2555776" y="3871056"/>
            <a:ext cx="680244" cy="4940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2E397F9B-9934-49C2-A7A5-6E136B883552}"/>
              </a:ext>
            </a:extLst>
          </p:cNvPr>
          <p:cNvCxnSpPr>
            <a:stCxn id="21" idx="0"/>
          </p:cNvCxnSpPr>
          <p:nvPr/>
        </p:nvCxnSpPr>
        <p:spPr bwMode="auto">
          <a:xfrm flipV="1">
            <a:off x="1519052" y="2348880"/>
            <a:ext cx="1438337" cy="6628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6E091145-8EAF-4336-A31E-3D53475C6E1A}"/>
              </a:ext>
            </a:extLst>
          </p:cNvPr>
          <p:cNvSpPr/>
          <p:nvPr/>
        </p:nvSpPr>
        <p:spPr>
          <a:xfrm>
            <a:off x="4482494" y="506395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hlinkClick r:id="rId2"/>
              </a:rPr>
              <a:t>https://emcrit.org/pulmcrit/brash-syndrome-bradycardia-renal-failure-av-blocker-shock-hyperkalemia/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61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16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52D1C5-4E17-4626-B071-067CC1AF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BRASH - behandling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28A561-774E-4FDE-A240-051BA6E9B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Sätt ut bakomliggande medicinering</a:t>
            </a:r>
          </a:p>
          <a:p>
            <a:r>
              <a:rPr lang="sv-SE" dirty="0"/>
              <a:t>Behandla hyperkalemi </a:t>
            </a:r>
          </a:p>
          <a:p>
            <a:r>
              <a:rPr lang="sv-SE" dirty="0"/>
              <a:t>Behandla bradykardin – isoprenalin/adrenalin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6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48E2CE9-25E9-4F87-8E6B-AD16BEB8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BRASH – Digitalis…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9CC25F1-553C-48C8-B34F-D273B85F7A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Behandla enligt ovan </a:t>
            </a:r>
          </a:p>
          <a:p>
            <a:r>
              <a:rPr lang="sv-SE" dirty="0"/>
              <a:t>Överväg </a:t>
            </a:r>
            <a:r>
              <a:rPr lang="sv-SE" dirty="0" err="1"/>
              <a:t>Digifab</a:t>
            </a:r>
            <a:endParaRPr lang="sv-SE" dirty="0"/>
          </a:p>
          <a:p>
            <a:r>
              <a:rPr lang="sv-SE" dirty="0"/>
              <a:t>40 – 80 mg – binder upp allt fritt digoxin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4F5ECC-7BA2-48D7-8D6A-E555D4460D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44192"/>
            <a:ext cx="3810000" cy="26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53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FA41D5-5BAD-4C86-B739-F4DECD0C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Digitalisantikroppar vid kronisk </a:t>
            </a:r>
            <a:r>
              <a:rPr lang="sv-SE" dirty="0" err="1"/>
              <a:t>intox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315E3-7039-4F7E-86AB-2639E8C212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36 patienter</a:t>
            </a:r>
          </a:p>
          <a:p>
            <a:r>
              <a:rPr lang="sv-SE" dirty="0"/>
              <a:t>S-digoxin 2,3-11,2 </a:t>
            </a:r>
            <a:r>
              <a:rPr lang="sv-SE" dirty="0" err="1"/>
              <a:t>nmol</a:t>
            </a:r>
            <a:r>
              <a:rPr lang="sv-SE" dirty="0"/>
              <a:t>/l</a:t>
            </a:r>
          </a:p>
          <a:p>
            <a:r>
              <a:rPr lang="sv-SE" dirty="0"/>
              <a:t>S-K 2,9- 9,2 mmol/l</a:t>
            </a:r>
          </a:p>
          <a:p>
            <a:r>
              <a:rPr lang="sv-SE" dirty="0" err="1"/>
              <a:t>Digifab</a:t>
            </a:r>
            <a:r>
              <a:rPr lang="sv-SE" dirty="0"/>
              <a:t> 40-80 mg</a:t>
            </a:r>
          </a:p>
          <a:p>
            <a:r>
              <a:rPr lang="sv-SE" dirty="0"/>
              <a:t>Fritt digoxin efter antidot = 0</a:t>
            </a:r>
          </a:p>
          <a:p>
            <a:r>
              <a:rPr lang="sv-SE" dirty="0"/>
              <a:t>K – sänkning 0,3 mmol/l</a:t>
            </a:r>
          </a:p>
          <a:p>
            <a:r>
              <a:rPr lang="sv-SE" dirty="0"/>
              <a:t>HF ökning 8/min</a:t>
            </a:r>
          </a:p>
          <a:p>
            <a:r>
              <a:rPr lang="sv-SE" dirty="0"/>
              <a:t>BT – ingen effekt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5FF7269-69FD-42CA-865F-637476E1EE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148234"/>
            <a:ext cx="3810000" cy="13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036B64-B621-4A7D-9E4C-6C836A0D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Ackumulationsproblem 3</a:t>
            </a:r>
            <a:br>
              <a:rPr lang="sv-SE" dirty="0"/>
            </a:br>
            <a:r>
              <a:rPr lang="sv-SE" dirty="0" err="1"/>
              <a:t>Metformin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31A117C-AA19-46FC-9084-C2FC263C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69-årig man</a:t>
            </a:r>
          </a:p>
          <a:p>
            <a:r>
              <a:rPr lang="sv-SE" dirty="0"/>
              <a:t>Typ II-diabetes</a:t>
            </a:r>
          </a:p>
          <a:p>
            <a:r>
              <a:rPr lang="sv-SE" dirty="0"/>
              <a:t>Några veckors anamnes på </a:t>
            </a:r>
            <a:r>
              <a:rPr lang="sv-SE" dirty="0" err="1"/>
              <a:t>sjukdomkänsla</a:t>
            </a:r>
            <a:r>
              <a:rPr lang="sv-SE" dirty="0"/>
              <a:t>. </a:t>
            </a:r>
          </a:p>
          <a:p>
            <a:r>
              <a:rPr lang="sv-SE" dirty="0"/>
              <a:t>Tilltagande andningspåverkan</a:t>
            </a:r>
          </a:p>
          <a:p>
            <a:endParaRPr lang="sv-SE" dirty="0"/>
          </a:p>
          <a:p>
            <a:r>
              <a:rPr lang="sv-SE" dirty="0"/>
              <a:t>Till sjukhus. Trött och tagen, </a:t>
            </a:r>
            <a:r>
              <a:rPr lang="sv-SE" dirty="0" err="1"/>
              <a:t>hypotensiv</a:t>
            </a:r>
            <a:r>
              <a:rPr lang="sv-SE" dirty="0"/>
              <a:t>, dyspné</a:t>
            </a:r>
          </a:p>
          <a:p>
            <a:r>
              <a:rPr lang="sv-SE" dirty="0"/>
              <a:t>Ur </a:t>
            </a:r>
            <a:r>
              <a:rPr lang="sv-SE" dirty="0" err="1"/>
              <a:t>lab</a:t>
            </a:r>
            <a:r>
              <a:rPr lang="sv-SE" dirty="0"/>
              <a:t>: </a:t>
            </a:r>
            <a:r>
              <a:rPr lang="sv-SE" dirty="0" err="1"/>
              <a:t>Krea</a:t>
            </a:r>
            <a:r>
              <a:rPr lang="sv-SE" dirty="0"/>
              <a:t> 700 µmol/l, pH 6,8, laktat &gt; 20</a:t>
            </a:r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51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3C2D915-9338-4776-B965-72FAAF45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Metformin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E68B1DD-A57B-4718-872C-FE5FEE337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Multifaktoriell blodsockersänkande effekt</a:t>
            </a:r>
          </a:p>
          <a:p>
            <a:r>
              <a:rPr lang="sv-SE" dirty="0"/>
              <a:t>Ökar </a:t>
            </a:r>
            <a:r>
              <a:rPr lang="sv-SE" dirty="0" err="1"/>
              <a:t>glukosupptag</a:t>
            </a:r>
            <a:r>
              <a:rPr lang="sv-SE" dirty="0"/>
              <a:t> i skelettmuskelceller</a:t>
            </a:r>
          </a:p>
          <a:p>
            <a:r>
              <a:rPr lang="sv-SE" dirty="0"/>
              <a:t>Minskar glukosabsorption </a:t>
            </a:r>
            <a:r>
              <a:rPr lang="sv-SE" dirty="0" err="1"/>
              <a:t>intestinalt</a:t>
            </a:r>
            <a:endParaRPr lang="sv-SE" dirty="0"/>
          </a:p>
          <a:p>
            <a:r>
              <a:rPr lang="sv-SE" dirty="0"/>
              <a:t>Hämmar </a:t>
            </a:r>
            <a:r>
              <a:rPr lang="sv-SE" dirty="0" err="1"/>
              <a:t>glukoneogenesen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5822A5F-CC2D-4F0B-99C8-D6468115C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4425" y="1676400"/>
            <a:ext cx="3257550" cy="43434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000017B-2706-4465-973B-3DFE056DEC67}"/>
              </a:ext>
            </a:extLst>
          </p:cNvPr>
          <p:cNvSpPr txBox="1"/>
          <p:nvPr/>
        </p:nvSpPr>
        <p:spPr>
          <a:xfrm>
            <a:off x="4957650" y="6018311"/>
            <a:ext cx="325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/>
              <a:t>Getruta</a:t>
            </a:r>
            <a:r>
              <a:rPr lang="sv-SE" sz="1400" i="1" dirty="0"/>
              <a:t>, </a:t>
            </a:r>
            <a:r>
              <a:rPr lang="sv-SE" sz="1400" i="1" dirty="0" err="1"/>
              <a:t>Gallega</a:t>
            </a:r>
            <a:r>
              <a:rPr lang="sv-SE" sz="1400" i="1" dirty="0"/>
              <a:t> officinals</a:t>
            </a:r>
          </a:p>
        </p:txBody>
      </p:sp>
    </p:spTree>
    <p:extLst>
      <p:ext uri="{BB962C8B-B14F-4D97-AF65-F5344CB8AC3E}">
        <p14:creationId xmlns:p14="http://schemas.microsoft.com/office/powerpoint/2010/main" val="4111515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B06FAE-7096-4508-AFF2-0314E50D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Metforminassocierad</a:t>
            </a:r>
            <a:r>
              <a:rPr lang="sv-SE" dirty="0"/>
              <a:t> </a:t>
            </a:r>
            <a:r>
              <a:rPr lang="sv-SE" dirty="0" err="1"/>
              <a:t>laktacidos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8AAFE-2368-4447-ADE0-5FC587978E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Hämmad cellandning (komplex I)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35B1E22-8BCE-47C6-9C4D-04EAAB50B1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Hämmad </a:t>
            </a:r>
            <a:r>
              <a:rPr lang="sv-SE" dirty="0" err="1"/>
              <a:t>glukoneogens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7123F3-E5A4-4DAC-B35E-05CDD719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986" y="2348880"/>
            <a:ext cx="2857500" cy="324802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14445A7-7ED9-4A48-8DA5-865D8D91A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083" y="5181600"/>
            <a:ext cx="68281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40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56FE6-0252-422E-8737-6EDD11D7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Behandling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D170BB-1DAF-472E-9018-B83172FD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/>
          <a:p>
            <a:r>
              <a:rPr lang="en-US" dirty="0" err="1"/>
              <a:t>Vätskeinfusion</a:t>
            </a:r>
            <a:endParaRPr lang="en-US" dirty="0"/>
          </a:p>
          <a:p>
            <a:r>
              <a:rPr lang="en-US" dirty="0" err="1"/>
              <a:t>Buffring</a:t>
            </a:r>
            <a:endParaRPr lang="en-US" dirty="0"/>
          </a:p>
          <a:p>
            <a:r>
              <a:rPr lang="en-US" dirty="0" err="1"/>
              <a:t>Dialys</a:t>
            </a:r>
            <a:endParaRPr lang="en-US" dirty="0"/>
          </a:p>
          <a:p>
            <a:r>
              <a:rPr lang="en-US" dirty="0" err="1"/>
              <a:t>Symtomatisk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– vasopressor (Noradrenalin, vasopressin, </a:t>
            </a:r>
            <a:r>
              <a:rPr lang="en-US" dirty="0" err="1"/>
              <a:t>metylenblått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6" name="Platshållare för innehåll 5" descr="En bild som visar text, inomhus, kontor, sjukhusrum&#10;&#10;Automatiskt genererad beskrivning">
            <a:extLst>
              <a:ext uri="{FF2B5EF4-FFF2-40B4-BE49-F238E27FC236}">
                <a16:creationId xmlns:a16="http://schemas.microsoft.com/office/drawing/2014/main" id="{A5D9BFE9-1E99-405C-B96E-44F446705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4740" b="1"/>
          <a:stretch/>
        </p:blipFill>
        <p:spPr>
          <a:xfrm>
            <a:off x="4648200" y="1676400"/>
            <a:ext cx="381000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336049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13EB74-AE6A-46C1-9531-8BAF83B0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r>
              <a:rPr lang="en-US" dirty="0" err="1"/>
              <a:t>Njurskadande</a:t>
            </a:r>
            <a:r>
              <a:rPr lang="en-US" dirty="0"/>
              <a:t> </a:t>
            </a:r>
            <a:r>
              <a:rPr lang="en-US" dirty="0" err="1"/>
              <a:t>toxiner</a:t>
            </a:r>
            <a:endParaRPr lang="en-US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C6547F0-12AE-4999-9F1B-A31750E13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49" y="273050"/>
            <a:ext cx="3906952" cy="5853113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F0463D9-901D-4D36-AEFA-33E608E53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 dirty="0"/>
          </a:p>
          <a:p>
            <a:r>
              <a:rPr lang="en-US" sz="2800" dirty="0" err="1"/>
              <a:t>Exempel</a:t>
            </a:r>
            <a:r>
              <a:rPr lang="en-US" sz="2800" dirty="0"/>
              <a:t>…</a:t>
            </a:r>
          </a:p>
          <a:p>
            <a:endParaRPr lang="en-US" sz="2800" dirty="0"/>
          </a:p>
          <a:p>
            <a:r>
              <a:rPr lang="sv-SE" sz="2800" dirty="0"/>
              <a:t>Långtidseffekter – biverkan, miljömedicin</a:t>
            </a:r>
          </a:p>
          <a:p>
            <a:r>
              <a:rPr lang="sv-SE" sz="2800" u="sng" dirty="0"/>
              <a:t>Akuta intoxikationer/överdoser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Dialys vid förgiftning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14600"/>
            <a:ext cx="6477000" cy="2667000"/>
          </a:xfrm>
        </p:spPr>
      </p:pic>
    </p:spTree>
    <p:extLst>
      <p:ext uri="{BB962C8B-B14F-4D97-AF65-F5344CB8AC3E}">
        <p14:creationId xmlns:p14="http://schemas.microsoft.com/office/powerpoint/2010/main" val="22934246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me Video: Elimination Game">
            <a:extLst>
              <a:ext uri="{FF2B5EF4-FFF2-40B4-BE49-F238E27FC236}">
                <a16:creationId xmlns:a16="http://schemas.microsoft.com/office/drawing/2014/main" id="{00B9FFA1-99F0-4D12-8DEE-FC48A443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ime Video: Elimination Game">
            <a:extLst>
              <a:ext uri="{FF2B5EF4-FFF2-40B4-BE49-F238E27FC236}">
                <a16:creationId xmlns:a16="http://schemas.microsoft.com/office/drawing/2014/main" id="{581099F2-D853-49E3-A4BF-2D3D2C4B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5240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567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6377221-EB51-4EC7-B19D-AD780927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470F759-B07B-4C2E-939D-F02317192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094378"/>
            <a:ext cx="7772400" cy="219854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A47ADCB-F6C1-4AC2-9A6D-6C478BE1883E}"/>
              </a:ext>
            </a:extLst>
          </p:cNvPr>
          <p:cNvSpPr txBox="1"/>
          <p:nvPr/>
        </p:nvSpPr>
        <p:spPr>
          <a:xfrm flipH="1">
            <a:off x="5076056" y="525548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CJASN 14 2019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AEF956-528C-42CC-A7F5-CDF86603C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188536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2733C4B-507D-478E-B93C-AF9A99A58F3B}"/>
              </a:ext>
            </a:extLst>
          </p:cNvPr>
          <p:cNvSpPr txBox="1"/>
          <p:nvPr/>
        </p:nvSpPr>
        <p:spPr>
          <a:xfrm>
            <a:off x="5940152" y="251918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ACKD 2011</a:t>
            </a:r>
          </a:p>
        </p:txBody>
      </p:sp>
    </p:spTree>
    <p:extLst>
      <p:ext uri="{BB962C8B-B14F-4D97-AF65-F5344CB8AC3E}">
        <p14:creationId xmlns:p14="http://schemas.microsoft.com/office/powerpoint/2010/main" val="497130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Vanliga toxiner aktuella för dialys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Etylenglykol</a:t>
            </a:r>
          </a:p>
          <a:p>
            <a:r>
              <a:rPr lang="sv-SE" dirty="0"/>
              <a:t>Metanol</a:t>
            </a:r>
          </a:p>
          <a:p>
            <a:r>
              <a:rPr lang="sv-SE" dirty="0"/>
              <a:t>Litium</a:t>
            </a:r>
          </a:p>
          <a:p>
            <a:r>
              <a:rPr lang="sv-SE" dirty="0" err="1"/>
              <a:t>Metformin</a:t>
            </a:r>
            <a:r>
              <a:rPr lang="sv-SE" dirty="0"/>
              <a:t> </a:t>
            </a:r>
          </a:p>
          <a:p>
            <a:r>
              <a:rPr lang="sv-SE" dirty="0"/>
              <a:t>Valproat</a:t>
            </a:r>
          </a:p>
          <a:p>
            <a:r>
              <a:rPr lang="sv-SE" dirty="0" err="1"/>
              <a:t>Karbamazepin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 err="1"/>
              <a:t>Paracetamol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8077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DIALYS och Förgiftning –</a:t>
            </a:r>
            <a:br>
              <a:rPr lang="sv-SE" dirty="0"/>
            </a:br>
            <a:r>
              <a:rPr lang="sv-SE" dirty="0"/>
              <a:t> när </a:t>
            </a:r>
            <a:r>
              <a:rPr lang="sv-SE" i="1" dirty="0"/>
              <a:t>kan</a:t>
            </a:r>
            <a:r>
              <a:rPr lang="sv-SE" dirty="0"/>
              <a:t> man göra det?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493755"/>
            <a:ext cx="4038600" cy="2857916"/>
          </a:xfrm>
        </p:spPr>
      </p:pic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sv-SE" dirty="0"/>
              <a:t>Det ”dialyserbara” ämnet:</a:t>
            </a:r>
          </a:p>
          <a:p>
            <a:r>
              <a:rPr lang="sv-SE" dirty="0"/>
              <a:t>Låg distributions-volym (V</a:t>
            </a:r>
            <a:r>
              <a:rPr lang="sv-SE" baseline="-25000" dirty="0"/>
              <a:t>d</a:t>
            </a:r>
            <a:r>
              <a:rPr lang="sv-SE" dirty="0"/>
              <a:t>). </a:t>
            </a:r>
          </a:p>
          <a:p>
            <a:r>
              <a:rPr lang="sv-SE" dirty="0"/>
              <a:t>Låg endogen clearance</a:t>
            </a:r>
          </a:p>
          <a:p>
            <a:r>
              <a:rPr lang="sv-SE" dirty="0"/>
              <a:t>Låg plasma-proteinbindning</a:t>
            </a:r>
          </a:p>
          <a:p>
            <a:r>
              <a:rPr lang="sv-SE" dirty="0"/>
              <a:t>Låg molekylvikt</a:t>
            </a:r>
          </a:p>
        </p:txBody>
      </p:sp>
    </p:spTree>
    <p:extLst>
      <p:ext uri="{BB962C8B-B14F-4D97-AF65-F5344CB8AC3E}">
        <p14:creationId xmlns:p14="http://schemas.microsoft.com/office/powerpoint/2010/main" val="28337943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Distributionsvolym V</a:t>
            </a:r>
            <a:r>
              <a:rPr lang="sv-SE" baseline="-25000" dirty="0"/>
              <a:t>d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</a:t>
            </a:r>
            <a:r>
              <a:rPr lang="sv-SE" baseline="-25000" dirty="0"/>
              <a:t>d</a:t>
            </a:r>
            <a:r>
              <a:rPr lang="sv-SE" dirty="0"/>
              <a:t> = m/C</a:t>
            </a:r>
            <a:r>
              <a:rPr lang="sv-SE" baseline="-25000" dirty="0"/>
              <a:t>p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m = distribuerad massa läkemedel</a:t>
            </a:r>
            <a:r>
              <a:rPr lang="sv-SE" baseline="-25000" dirty="0"/>
              <a:t>  </a:t>
            </a:r>
          </a:p>
          <a:p>
            <a:pPr marL="0" indent="0">
              <a:buNone/>
            </a:pPr>
            <a:r>
              <a:rPr lang="sv-SE" dirty="0"/>
              <a:t>C</a:t>
            </a:r>
            <a:r>
              <a:rPr lang="sv-SE" baseline="-25000" dirty="0"/>
              <a:t>p</a:t>
            </a:r>
            <a:r>
              <a:rPr lang="sv-SE" dirty="0"/>
              <a:t> = Plasmakoncentration av läkemedlet i jämvikt</a:t>
            </a:r>
          </a:p>
          <a:p>
            <a:r>
              <a:rPr lang="sv-SE" dirty="0"/>
              <a:t>Max 1-2 l/kg för att fungera för dialys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F6593AF-ADB6-4483-873C-A9C1514D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834996"/>
            <a:ext cx="35814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127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F16E8C-25A1-4C47-B505-CA29540E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Distributionsvolymer</a:t>
            </a:r>
            <a:br>
              <a:rPr lang="sv-SE" dirty="0"/>
            </a:br>
            <a:r>
              <a:rPr lang="sv-SE" dirty="0"/>
              <a:t>exempel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9C41DF-F165-43D4-ABB2-7B6E74E93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sv-SE" i="1" dirty="0"/>
              <a:t>Etylenglykol (</a:t>
            </a:r>
            <a:r>
              <a:rPr lang="sv-SE" i="1" dirty="0" err="1"/>
              <a:t>glykolat</a:t>
            </a:r>
            <a:r>
              <a:rPr lang="sv-SE" i="1" dirty="0"/>
              <a:t>)</a:t>
            </a:r>
          </a:p>
          <a:p>
            <a:pPr marL="0" indent="0">
              <a:buNone/>
            </a:pPr>
            <a:r>
              <a:rPr lang="sv-SE" dirty="0"/>
              <a:t>0,6 – 0,8 l/kg (0,55)</a:t>
            </a:r>
          </a:p>
          <a:p>
            <a:pPr marL="0" indent="0">
              <a:buNone/>
            </a:pPr>
            <a:r>
              <a:rPr lang="sv-SE" i="1" dirty="0"/>
              <a:t>Litium</a:t>
            </a:r>
          </a:p>
          <a:p>
            <a:pPr marL="0" indent="0">
              <a:buNone/>
            </a:pPr>
            <a:r>
              <a:rPr lang="sv-SE" dirty="0"/>
              <a:t>0,7-0,9 l/kg</a:t>
            </a:r>
          </a:p>
          <a:p>
            <a:pPr marL="0" indent="0">
              <a:buNone/>
            </a:pPr>
            <a:r>
              <a:rPr lang="sv-SE" i="1" dirty="0" err="1"/>
              <a:t>Metformin</a:t>
            </a:r>
            <a:endParaRPr lang="sv-SE" i="1" dirty="0"/>
          </a:p>
          <a:p>
            <a:pPr marL="0" indent="0">
              <a:buNone/>
            </a:pPr>
            <a:r>
              <a:rPr lang="sv-SE" dirty="0"/>
              <a:t>1-4 l/kg</a:t>
            </a:r>
          </a:p>
          <a:p>
            <a:pPr marL="0" indent="0">
              <a:buNone/>
            </a:pPr>
            <a:r>
              <a:rPr lang="sv-SE" i="1" dirty="0"/>
              <a:t>Digitalis</a:t>
            </a:r>
          </a:p>
          <a:p>
            <a:pPr marL="0" indent="0">
              <a:buNone/>
            </a:pPr>
            <a:r>
              <a:rPr lang="sv-SE" dirty="0"/>
              <a:t>6 l/kg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latshållare för innehåll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5C28A22-27AA-4CC7-BE78-32DC4AB394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56471"/>
            <a:ext cx="3810000" cy="218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5999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Endogen clearance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7560" y="1530960"/>
            <a:ext cx="3810000" cy="4343400"/>
          </a:xfrm>
        </p:spPr>
        <p:txBody>
          <a:bodyPr/>
          <a:lstStyle/>
          <a:p>
            <a:r>
              <a:rPr lang="sv-SE" dirty="0"/>
              <a:t>Den hypotetiska plasmavolym som är renad /tidsenhet</a:t>
            </a:r>
          </a:p>
          <a:p>
            <a:r>
              <a:rPr lang="sv-SE" dirty="0"/>
              <a:t>C</a:t>
            </a:r>
            <a:r>
              <a:rPr lang="sv-SE" baseline="-25000" dirty="0"/>
              <a:t>x</a:t>
            </a:r>
            <a:r>
              <a:rPr lang="sv-SE" dirty="0"/>
              <a:t> = (U</a:t>
            </a:r>
            <a:r>
              <a:rPr lang="sv-SE" baseline="-25000" dirty="0"/>
              <a:t>x </a:t>
            </a:r>
            <a:r>
              <a:rPr lang="sv-SE" dirty="0"/>
              <a:t> x V</a:t>
            </a:r>
            <a:r>
              <a:rPr lang="sv-SE" baseline="-25000" dirty="0"/>
              <a:t>x</a:t>
            </a:r>
            <a:r>
              <a:rPr lang="sv-SE" dirty="0"/>
              <a:t>)/P</a:t>
            </a:r>
            <a:r>
              <a:rPr lang="sv-SE" baseline="-25000" dirty="0"/>
              <a:t>x</a:t>
            </a:r>
          </a:p>
          <a:p>
            <a:pPr marL="0" indent="0">
              <a:buNone/>
            </a:pPr>
            <a:r>
              <a:rPr lang="sv-SE" dirty="0"/>
              <a:t>C</a:t>
            </a:r>
            <a:r>
              <a:rPr lang="sv-SE" baseline="-25000" dirty="0"/>
              <a:t>x</a:t>
            </a:r>
            <a:r>
              <a:rPr lang="sv-SE" dirty="0"/>
              <a:t> = Endogen clearance</a:t>
            </a:r>
          </a:p>
          <a:p>
            <a:pPr marL="0" indent="0">
              <a:buNone/>
            </a:pPr>
            <a:r>
              <a:rPr lang="sv-SE" dirty="0"/>
              <a:t>U</a:t>
            </a:r>
            <a:r>
              <a:rPr lang="sv-SE" baseline="-25000" dirty="0"/>
              <a:t>x </a:t>
            </a:r>
            <a:r>
              <a:rPr lang="sv-SE" dirty="0"/>
              <a:t>= Urinkoncentration</a:t>
            </a:r>
          </a:p>
          <a:p>
            <a:pPr marL="0" indent="0">
              <a:buNone/>
            </a:pPr>
            <a:r>
              <a:rPr lang="sv-SE" dirty="0"/>
              <a:t> V</a:t>
            </a:r>
            <a:r>
              <a:rPr lang="sv-SE" baseline="-25000" dirty="0"/>
              <a:t>x</a:t>
            </a:r>
            <a:r>
              <a:rPr lang="sv-SE" dirty="0"/>
              <a:t> = Urinflöde (ml/min)</a:t>
            </a:r>
          </a:p>
          <a:p>
            <a:pPr marL="0" indent="0">
              <a:buNone/>
            </a:pPr>
            <a:r>
              <a:rPr lang="sv-SE" dirty="0"/>
              <a:t>P</a:t>
            </a:r>
            <a:r>
              <a:rPr lang="sv-SE" baseline="-25000" dirty="0"/>
              <a:t>x</a:t>
            </a:r>
            <a:r>
              <a:rPr lang="sv-SE" dirty="0"/>
              <a:t>= Plasmakoncentrationen</a:t>
            </a:r>
            <a:endParaRPr lang="sv-SE" baseline="-250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2904331"/>
            <a:ext cx="1847850" cy="2466975"/>
          </a:xfrm>
        </p:spPr>
      </p:pic>
    </p:spTree>
    <p:extLst>
      <p:ext uri="{BB962C8B-B14F-4D97-AF65-F5344CB8AC3E}">
        <p14:creationId xmlns:p14="http://schemas.microsoft.com/office/powerpoint/2010/main" val="868078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Endogen clearance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Eliminationsväg? – Metabolism? </a:t>
            </a:r>
            <a:r>
              <a:rPr lang="sv-SE" dirty="0" err="1"/>
              <a:t>Renal</a:t>
            </a:r>
            <a:r>
              <a:rPr lang="sv-SE" dirty="0"/>
              <a:t> utsöndring?</a:t>
            </a:r>
          </a:p>
          <a:p>
            <a:r>
              <a:rPr lang="sv-SE" dirty="0"/>
              <a:t>Lever och njurfunktion?</a:t>
            </a:r>
          </a:p>
          <a:p>
            <a:r>
              <a:rPr lang="sv-SE" dirty="0"/>
              <a:t>Aktiv metabolit?</a:t>
            </a:r>
          </a:p>
          <a:p>
            <a:endParaRPr lang="sv-SE" dirty="0"/>
          </a:p>
          <a:p>
            <a:r>
              <a:rPr lang="sv-SE" dirty="0"/>
              <a:t>Max clearance via dialys ca </a:t>
            </a:r>
            <a:r>
              <a:rPr lang="sv-SE" dirty="0">
                <a:solidFill>
                  <a:srgbClr val="FF0000"/>
                </a:solidFill>
              </a:rPr>
              <a:t>400</a:t>
            </a:r>
            <a:r>
              <a:rPr lang="sv-SE" dirty="0"/>
              <a:t> ml/min. </a:t>
            </a:r>
          </a:p>
          <a:p>
            <a:r>
              <a:rPr lang="sv-SE" dirty="0"/>
              <a:t>Vid höggradig metabolism kan endogen clearance vara= </a:t>
            </a:r>
            <a:r>
              <a:rPr lang="sv-SE" dirty="0">
                <a:solidFill>
                  <a:srgbClr val="FF0000"/>
                </a:solidFill>
              </a:rPr>
              <a:t>2000</a:t>
            </a:r>
            <a:r>
              <a:rPr lang="sv-SE" dirty="0"/>
              <a:t> ml/min</a:t>
            </a:r>
          </a:p>
          <a:p>
            <a:r>
              <a:rPr lang="sv-SE" dirty="0"/>
              <a:t>Indikation för dialys &lt; 4ml/min/kg (kroppsvikt) </a:t>
            </a:r>
          </a:p>
        </p:txBody>
      </p:sp>
    </p:spTree>
    <p:extLst>
      <p:ext uri="{BB962C8B-B14F-4D97-AF65-F5344CB8AC3E}">
        <p14:creationId xmlns:p14="http://schemas.microsoft.com/office/powerpoint/2010/main" val="36764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52-årig kvinna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Medvetslös efter </a:t>
            </a:r>
            <a:r>
              <a:rPr lang="sv-SE" dirty="0" err="1"/>
              <a:t>karbamazepinintoxikation</a:t>
            </a:r>
            <a:r>
              <a:rPr lang="sv-SE" dirty="0"/>
              <a:t>.</a:t>
            </a:r>
          </a:p>
          <a:p>
            <a:r>
              <a:rPr lang="sv-SE" dirty="0"/>
              <a:t>Oklar mängd</a:t>
            </a:r>
          </a:p>
          <a:p>
            <a:r>
              <a:rPr lang="sv-SE" dirty="0"/>
              <a:t>S-</a:t>
            </a:r>
            <a:r>
              <a:rPr lang="sv-SE" dirty="0" err="1"/>
              <a:t>karbamazepin</a:t>
            </a:r>
            <a:r>
              <a:rPr lang="sv-SE" dirty="0"/>
              <a:t> 190 µmol/l</a:t>
            </a:r>
          </a:p>
          <a:p>
            <a:r>
              <a:rPr lang="sv-SE" dirty="0"/>
              <a:t>CRRT</a:t>
            </a:r>
          </a:p>
          <a:p>
            <a:r>
              <a:rPr lang="sv-SE" dirty="0"/>
              <a:t>Dag 2 S-</a:t>
            </a:r>
            <a:r>
              <a:rPr lang="sv-SE" dirty="0" err="1"/>
              <a:t>karabamazepin</a:t>
            </a:r>
            <a:r>
              <a:rPr lang="sv-SE" dirty="0"/>
              <a:t> 100 µmol/l</a:t>
            </a:r>
          </a:p>
          <a:p>
            <a:pPr marL="0" indent="0">
              <a:buNone/>
            </a:pPr>
            <a:r>
              <a:rPr lang="sv-SE" dirty="0"/>
              <a:t>Dialyseffekt?</a:t>
            </a:r>
          </a:p>
        </p:txBody>
      </p:sp>
    </p:spTree>
    <p:extLst>
      <p:ext uri="{BB962C8B-B14F-4D97-AF65-F5344CB8AC3E}">
        <p14:creationId xmlns:p14="http://schemas.microsoft.com/office/powerpoint/2010/main" val="334031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95AA5-D410-4745-997E-5B2B93A1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Akuta intoxikationer med direkt njurpåverkan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880FDD-A39A-44B6-8611-5C93DBB0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24744"/>
            <a:ext cx="7772400" cy="446449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Kan såklart vara mycket…</a:t>
            </a:r>
          </a:p>
          <a:p>
            <a:pPr marL="0" indent="0">
              <a:buNone/>
            </a:pPr>
            <a:r>
              <a:rPr lang="sv-SE" dirty="0"/>
              <a:t>”Vanliga”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NSAID</a:t>
            </a:r>
          </a:p>
          <a:p>
            <a:r>
              <a:rPr lang="sv-SE" dirty="0"/>
              <a:t>Etylenglykol</a:t>
            </a:r>
          </a:p>
          <a:p>
            <a:r>
              <a:rPr lang="sv-SE" dirty="0" err="1"/>
              <a:t>Orellanin</a:t>
            </a:r>
            <a:endParaRPr lang="sv-SE" dirty="0"/>
          </a:p>
          <a:p>
            <a:r>
              <a:rPr lang="sv-SE" dirty="0"/>
              <a:t>Spice</a:t>
            </a:r>
          </a:p>
          <a:p>
            <a:r>
              <a:rPr lang="sv-SE" dirty="0"/>
              <a:t>Paracetamol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71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Clearance</a:t>
            </a:r>
            <a:r>
              <a:rPr lang="sv-SE" dirty="0"/>
              <a:t> vid förgiftning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Samtidigt endogent clearance?</a:t>
            </a:r>
          </a:p>
          <a:p>
            <a:r>
              <a:rPr lang="sv-SE" dirty="0"/>
              <a:t>Koncentration i avflödesvätskor?</a:t>
            </a:r>
          </a:p>
          <a:p>
            <a:r>
              <a:rPr lang="sv-SE" dirty="0"/>
              <a:t>Koncentration i urin</a:t>
            </a:r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619375"/>
            <a:ext cx="3276600" cy="2457450"/>
          </a:xfrm>
        </p:spPr>
      </p:pic>
    </p:spTree>
    <p:extLst>
      <p:ext uri="{BB962C8B-B14F-4D97-AF65-F5344CB8AC3E}">
        <p14:creationId xmlns:p14="http://schemas.microsoft.com/office/powerpoint/2010/main" val="35530909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Endogen clearance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D9D9D9"/>
                </a:solidFill>
              </a:rPr>
              <a:t>Eliminationsväg? </a:t>
            </a:r>
            <a:r>
              <a:rPr lang="sv-SE" dirty="0"/>
              <a:t>– </a:t>
            </a:r>
            <a:r>
              <a:rPr lang="sv-SE" i="1" dirty="0">
                <a:solidFill>
                  <a:srgbClr val="FF0000"/>
                </a:solidFill>
              </a:rPr>
              <a:t>Metabolism? </a:t>
            </a:r>
            <a:r>
              <a:rPr lang="sv-SE" dirty="0" err="1">
                <a:solidFill>
                  <a:srgbClr val="D9D9D9"/>
                </a:solidFill>
              </a:rPr>
              <a:t>Renal</a:t>
            </a:r>
            <a:r>
              <a:rPr lang="sv-SE" dirty="0">
                <a:solidFill>
                  <a:srgbClr val="D9D9D9"/>
                </a:solidFill>
              </a:rPr>
              <a:t> utsöndring?</a:t>
            </a:r>
          </a:p>
          <a:p>
            <a:r>
              <a:rPr lang="sv-SE" dirty="0">
                <a:solidFill>
                  <a:srgbClr val="D9D9D9"/>
                </a:solidFill>
              </a:rPr>
              <a:t>Lever och njurfunktion?</a:t>
            </a:r>
          </a:p>
          <a:p>
            <a:r>
              <a:rPr lang="sv-SE" dirty="0">
                <a:solidFill>
                  <a:srgbClr val="D9D9D9"/>
                </a:solidFill>
              </a:rPr>
              <a:t>Aktiv metabolit?</a:t>
            </a:r>
          </a:p>
          <a:p>
            <a:endParaRPr lang="sv-SE" dirty="0">
              <a:solidFill>
                <a:srgbClr val="D9D9D9"/>
              </a:solidFill>
            </a:endParaRPr>
          </a:p>
          <a:p>
            <a:r>
              <a:rPr lang="sv-SE" dirty="0">
                <a:solidFill>
                  <a:srgbClr val="D9D9D9"/>
                </a:solidFill>
              </a:rPr>
              <a:t>Max clearance via dialys ca 400 ml/min. </a:t>
            </a:r>
          </a:p>
          <a:p>
            <a:r>
              <a:rPr lang="sv-SE" dirty="0">
                <a:solidFill>
                  <a:srgbClr val="D9D9D9"/>
                </a:solidFill>
              </a:rPr>
              <a:t>Vid höggradig metabolism kan endogen clearance vara= 2000 ml/min</a:t>
            </a:r>
          </a:p>
          <a:p>
            <a:r>
              <a:rPr lang="sv-SE" dirty="0">
                <a:solidFill>
                  <a:srgbClr val="D9D9D9"/>
                </a:solidFill>
              </a:rPr>
              <a:t>Indikation för dialys &lt; 4ml/min/kg (kroppsvikt) </a:t>
            </a:r>
          </a:p>
        </p:txBody>
      </p:sp>
    </p:spTree>
    <p:extLst>
      <p:ext uri="{BB962C8B-B14F-4D97-AF65-F5344CB8AC3E}">
        <p14:creationId xmlns:p14="http://schemas.microsoft.com/office/powerpoint/2010/main" val="317668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Endogent Clearance</a:t>
            </a:r>
            <a:br>
              <a:rPr lang="sv-SE" dirty="0"/>
            </a:br>
            <a:r>
              <a:rPr lang="sv-SE" dirty="0"/>
              <a:t>Behandling </a:t>
            </a:r>
            <a:br>
              <a:rPr lang="sv-SE" dirty="0"/>
            </a:br>
            <a:r>
              <a:rPr lang="sv-SE" dirty="0"/>
              <a:t>Dialys – Toxiska alkoholer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810000" cy="4343400"/>
          </a:xfrm>
        </p:spPr>
        <p:txBody>
          <a:bodyPr/>
          <a:lstStyle/>
          <a:p>
            <a:r>
              <a:rPr lang="sv-SE" dirty="0"/>
              <a:t>Alltid om uttalad acidos (BE&lt; -15)</a:t>
            </a:r>
          </a:p>
          <a:p>
            <a:r>
              <a:rPr lang="sv-SE" i="1" dirty="0">
                <a:solidFill>
                  <a:srgbClr val="FF0000"/>
                </a:solidFill>
              </a:rPr>
              <a:t>S-Metanol/ S-etylenglykol &gt; 15 mmol/l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64216"/>
            <a:ext cx="3810000" cy="15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20A1534-654F-47F7-A9C2-5ABE6B3E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3064216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Farmakokinetik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/>
              <a:t>Metanol</a:t>
            </a:r>
          </a:p>
          <a:p>
            <a:r>
              <a:rPr lang="sv-SE" dirty="0"/>
              <a:t>T</a:t>
            </a:r>
            <a:r>
              <a:rPr lang="sv-SE" baseline="-25000" dirty="0"/>
              <a:t>½</a:t>
            </a:r>
            <a:r>
              <a:rPr lang="sv-SE" dirty="0"/>
              <a:t> 12 timmar</a:t>
            </a:r>
          </a:p>
          <a:p>
            <a:r>
              <a:rPr lang="sv-SE" dirty="0"/>
              <a:t>Ingen </a:t>
            </a:r>
            <a:r>
              <a:rPr lang="sv-SE" dirty="0" err="1"/>
              <a:t>renal</a:t>
            </a:r>
            <a:r>
              <a:rPr lang="sv-SE" dirty="0"/>
              <a:t> utsöndring av modersubstansen. Elimineras via utandningsluften</a:t>
            </a:r>
          </a:p>
          <a:p>
            <a:r>
              <a:rPr lang="sv-SE" dirty="0"/>
              <a:t>Om antidot T</a:t>
            </a:r>
            <a:r>
              <a:rPr lang="sv-SE" baseline="-25000" dirty="0"/>
              <a:t>½</a:t>
            </a:r>
            <a:r>
              <a:rPr lang="sv-SE" dirty="0"/>
              <a:t> 50-85 timmar…</a:t>
            </a:r>
          </a:p>
          <a:p>
            <a:r>
              <a:rPr lang="sv-SE" dirty="0"/>
              <a:t>Om IHD T</a:t>
            </a:r>
            <a:r>
              <a:rPr lang="sv-SE" baseline="-25000" dirty="0"/>
              <a:t>½</a:t>
            </a:r>
            <a:r>
              <a:rPr lang="sv-SE" dirty="0"/>
              <a:t> 2,5- 4 timmar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/>
              <a:t>Etylenglykol</a:t>
            </a:r>
          </a:p>
          <a:p>
            <a:r>
              <a:rPr lang="sv-SE" dirty="0"/>
              <a:t>T</a:t>
            </a:r>
            <a:r>
              <a:rPr lang="sv-SE" baseline="-25000" dirty="0"/>
              <a:t>½</a:t>
            </a:r>
            <a:r>
              <a:rPr lang="sv-SE" dirty="0"/>
              <a:t> 3 - 7 timmar</a:t>
            </a:r>
          </a:p>
          <a:p>
            <a:r>
              <a:rPr lang="sv-SE" dirty="0"/>
              <a:t>Modersubstansen utsöndras </a:t>
            </a:r>
            <a:r>
              <a:rPr lang="sv-SE" dirty="0" err="1"/>
              <a:t>renalt</a:t>
            </a:r>
            <a:r>
              <a:rPr lang="sv-SE" dirty="0"/>
              <a:t>. Njurfunktion?</a:t>
            </a:r>
          </a:p>
          <a:p>
            <a:r>
              <a:rPr lang="sv-SE" dirty="0"/>
              <a:t>Om antidot T</a:t>
            </a:r>
            <a:r>
              <a:rPr lang="sv-SE" baseline="-25000" dirty="0"/>
              <a:t>½</a:t>
            </a:r>
            <a:r>
              <a:rPr lang="sv-SE" dirty="0"/>
              <a:t> 17 timmar (normal njurfunktion)</a:t>
            </a:r>
          </a:p>
          <a:p>
            <a:r>
              <a:rPr lang="sv-SE" dirty="0"/>
              <a:t>Om IHD T</a:t>
            </a:r>
            <a:r>
              <a:rPr lang="sv-SE" baseline="-25000" dirty="0"/>
              <a:t>½</a:t>
            </a:r>
            <a:r>
              <a:rPr lang="sv-SE" dirty="0"/>
              <a:t> 2,5 timmar</a:t>
            </a:r>
          </a:p>
        </p:txBody>
      </p:sp>
    </p:spTree>
    <p:extLst>
      <p:ext uri="{BB962C8B-B14F-4D97-AF65-F5344CB8AC3E}">
        <p14:creationId xmlns:p14="http://schemas.microsoft.com/office/powerpoint/2010/main" val="2089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7" name="Höger 6"/>
          <p:cNvSpPr/>
          <p:nvPr/>
        </p:nvSpPr>
        <p:spPr bwMode="auto">
          <a:xfrm>
            <a:off x="1259632" y="2636912"/>
            <a:ext cx="1296144" cy="10801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3145651" y="2307076"/>
            <a:ext cx="4464496" cy="2232248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129608" y="2267911"/>
            <a:ext cx="44805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000"/>
                </a:solidFill>
                <a:latin typeface="+mn-lt"/>
              </a:rPr>
              <a:t>ANTIDOTBEHANDLING AV TOXISKA ALKOHOLER UTAN</a:t>
            </a:r>
          </a:p>
          <a:p>
            <a:pPr algn="ctr"/>
            <a:r>
              <a:rPr lang="sv-SE" sz="2800" b="1" dirty="0">
                <a:solidFill>
                  <a:srgbClr val="FF0000"/>
                </a:solidFill>
                <a:latin typeface="+mn-lt"/>
              </a:rPr>
              <a:t>DIALYSBEHANDLING TAR TID</a:t>
            </a:r>
            <a:endParaRPr lang="sv-SE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3309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Molekylvikt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5486"/>
            <a:ext cx="3810000" cy="2645228"/>
          </a:xfrm>
        </p:spPr>
      </p:pic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err="1"/>
              <a:t>Lowflux</a:t>
            </a:r>
            <a:r>
              <a:rPr lang="sv-SE" dirty="0"/>
              <a:t> filter 0,5 </a:t>
            </a:r>
            <a:r>
              <a:rPr lang="sv-SE" dirty="0" err="1"/>
              <a:t>kDa</a:t>
            </a:r>
            <a:endParaRPr lang="sv-SE" dirty="0"/>
          </a:p>
          <a:p>
            <a:r>
              <a:rPr lang="sv-SE" dirty="0" err="1"/>
              <a:t>Highflux</a:t>
            </a:r>
            <a:r>
              <a:rPr lang="sv-SE" dirty="0"/>
              <a:t> upptill ca 40-65 </a:t>
            </a:r>
            <a:r>
              <a:rPr lang="sv-SE" dirty="0" err="1"/>
              <a:t>kDa</a:t>
            </a:r>
            <a:endParaRPr lang="sv-SE" dirty="0"/>
          </a:p>
          <a:p>
            <a:r>
              <a:rPr lang="sv-SE" dirty="0"/>
              <a:t>Dialys/filtration</a:t>
            </a:r>
          </a:p>
          <a:p>
            <a:endParaRPr lang="sv-SE" dirty="0"/>
          </a:p>
          <a:p>
            <a:r>
              <a:rPr lang="sv-SE" dirty="0"/>
              <a:t>De flesta toxiner små!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6675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Proteinbindningsgrad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&lt; 70-80 %</a:t>
            </a:r>
          </a:p>
          <a:p>
            <a:r>
              <a:rPr lang="sv-SE" dirty="0"/>
              <a:t>Plasmaprotein och filter – albumin 66 kDa</a:t>
            </a:r>
          </a:p>
          <a:p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10190"/>
            <a:ext cx="3810000" cy="18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899592" y="4941168"/>
            <a:ext cx="2457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 err="1"/>
              <a:t>Ghannoum</a:t>
            </a:r>
            <a:r>
              <a:rPr lang="sv-SE" sz="1000" i="1" dirty="0"/>
              <a:t> et al. Seminars in Dialysis. 2014</a:t>
            </a:r>
          </a:p>
        </p:txBody>
      </p:sp>
    </p:spTree>
    <p:extLst>
      <p:ext uri="{BB962C8B-B14F-4D97-AF65-F5344CB8AC3E}">
        <p14:creationId xmlns:p14="http://schemas.microsoft.com/office/powerpoint/2010/main" val="32425266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Proteinbindningsgrad och förgiftning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Mättad bindning – ex valproat, </a:t>
            </a:r>
            <a:r>
              <a:rPr lang="sv-SE" dirty="0" err="1"/>
              <a:t>salicylat</a:t>
            </a:r>
            <a:endParaRPr lang="sv-SE" dirty="0"/>
          </a:p>
          <a:p>
            <a:r>
              <a:rPr lang="sv-SE" dirty="0" err="1"/>
              <a:t>Ekvilibrium</a:t>
            </a:r>
            <a:r>
              <a:rPr lang="sv-SE" dirty="0"/>
              <a:t> – Fri fraktion/proteinbundet ex </a:t>
            </a:r>
            <a:r>
              <a:rPr lang="sv-SE" dirty="0" err="1"/>
              <a:t>karbamezepin</a:t>
            </a:r>
            <a:r>
              <a:rPr lang="sv-SE" dirty="0"/>
              <a:t>, </a:t>
            </a:r>
            <a:r>
              <a:rPr lang="sv-SE" dirty="0" err="1"/>
              <a:t>fenytoin</a:t>
            </a:r>
            <a:endParaRPr lang="sv-SE" dirty="0"/>
          </a:p>
          <a:p>
            <a:r>
              <a:rPr lang="sv-SE" dirty="0" err="1"/>
              <a:t>Hypoalbuminemi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5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DIALYS och Förgiftning –</a:t>
            </a:r>
            <a:br>
              <a:rPr lang="sv-SE" dirty="0"/>
            </a:br>
            <a:r>
              <a:rPr lang="sv-SE" dirty="0"/>
              <a:t> när </a:t>
            </a:r>
            <a:r>
              <a:rPr lang="sv-SE" i="1" dirty="0"/>
              <a:t>ska</a:t>
            </a:r>
            <a:r>
              <a:rPr lang="sv-SE" dirty="0"/>
              <a:t> man göra det?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v-SE" dirty="0"/>
              <a:t>När det finns något att vinna!</a:t>
            </a:r>
          </a:p>
          <a:p>
            <a:r>
              <a:rPr lang="sv-SE" b="1" dirty="0"/>
              <a:t>Förhindra död eller irreversibel organskada.</a:t>
            </a:r>
          </a:p>
          <a:p>
            <a:r>
              <a:rPr lang="sv-SE" dirty="0"/>
              <a:t>Relativ indikation: Kraftigt förkortad vårdtid sjukhus/IVA.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v-SE" dirty="0"/>
              <a:t>Nackdelar:</a:t>
            </a:r>
          </a:p>
          <a:p>
            <a:r>
              <a:rPr lang="sv-SE" dirty="0"/>
              <a:t>Risker</a:t>
            </a:r>
          </a:p>
          <a:p>
            <a:r>
              <a:rPr lang="sv-SE" dirty="0"/>
              <a:t>Resurskrävande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40780"/>
            <a:ext cx="4932040" cy="121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740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DIALYS och Förgiftning –</a:t>
            </a:r>
            <a:br>
              <a:rPr lang="sv-SE" sz="3200" dirty="0"/>
            </a:br>
            <a:r>
              <a:rPr lang="sv-SE" sz="3200" dirty="0"/>
              <a:t> </a:t>
            </a:r>
            <a:r>
              <a:rPr lang="sv-SE" sz="3200" i="1" dirty="0"/>
              <a:t>hur </a:t>
            </a:r>
            <a:r>
              <a:rPr lang="sv-SE" sz="3200" dirty="0"/>
              <a:t>ska man göra det?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Intermittent – IHD ?</a:t>
            </a:r>
          </a:p>
          <a:p>
            <a:r>
              <a:rPr lang="sv-SE" dirty="0"/>
              <a:t> Kontinuerligt – CRRT ?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79" y="1719263"/>
            <a:ext cx="2943042" cy="4406900"/>
          </a:xfrm>
        </p:spPr>
      </p:pic>
    </p:spTree>
    <p:extLst>
      <p:ext uri="{BB962C8B-B14F-4D97-AF65-F5344CB8AC3E}">
        <p14:creationId xmlns:p14="http://schemas.microsoft.com/office/powerpoint/2010/main" val="10056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6210E7-9D9D-4AE1-A649-81F97CA9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Akuta intoxikationer med direkt njurpåverkan</a:t>
            </a:r>
            <a:br>
              <a:rPr lang="sv-SE" dirty="0"/>
            </a:br>
            <a:r>
              <a:rPr lang="sv-SE" dirty="0"/>
              <a:t>NSAID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F774C40-32F7-4A53-8C37-4E3128B80B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Vanligen övergående</a:t>
            </a:r>
          </a:p>
          <a:p>
            <a:r>
              <a:rPr lang="sv-SE" dirty="0"/>
              <a:t>ATN</a:t>
            </a:r>
          </a:p>
          <a:p>
            <a:r>
              <a:rPr lang="sv-SE" dirty="0"/>
              <a:t>Minskad </a:t>
            </a:r>
            <a:r>
              <a:rPr lang="sv-SE" dirty="0" err="1"/>
              <a:t>renal</a:t>
            </a:r>
            <a:r>
              <a:rPr lang="sv-SE" dirty="0"/>
              <a:t> perfusion pga prostaglandin-medierad vasodilataion</a:t>
            </a:r>
          </a:p>
          <a:p>
            <a:endParaRPr lang="sv-SE" dirty="0"/>
          </a:p>
          <a:p>
            <a:r>
              <a:rPr lang="sv-SE" dirty="0"/>
              <a:t>Se till att patienten är </a:t>
            </a:r>
            <a:r>
              <a:rPr lang="sv-SE" dirty="0" err="1"/>
              <a:t>välhydrerad</a:t>
            </a:r>
            <a:endParaRPr lang="sv-SE" dirty="0"/>
          </a:p>
        </p:txBody>
      </p:sp>
      <p:pic>
        <p:nvPicPr>
          <p:cNvPr id="7" name="Platshållare för innehåll 6" descr="En bild som visar pil&#10;&#10;Automatiskt genererad beskrivning">
            <a:extLst>
              <a:ext uri="{FF2B5EF4-FFF2-40B4-BE49-F238E27FC236}">
                <a16:creationId xmlns:a16="http://schemas.microsoft.com/office/drawing/2014/main" id="{D6F807BA-BF5F-4DC2-8A4B-7B18661DBB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2589276"/>
            <a:ext cx="3121152" cy="2517648"/>
          </a:xfrm>
        </p:spPr>
      </p:pic>
    </p:spTree>
    <p:extLst>
      <p:ext uri="{BB962C8B-B14F-4D97-AF65-F5344CB8AC3E}">
        <p14:creationId xmlns:p14="http://schemas.microsoft.com/office/powerpoint/2010/main" val="12733452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</a:t>
            </a:r>
            <a:br>
              <a:rPr lang="sv-SE" dirty="0"/>
            </a:br>
            <a:r>
              <a:rPr lang="sv-SE" dirty="0"/>
              <a:t>Dialysflöden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1676400"/>
            <a:ext cx="4172272" cy="4343400"/>
          </a:xfrm>
        </p:spPr>
        <p:txBody>
          <a:bodyPr/>
          <a:lstStyle/>
          <a:p>
            <a:r>
              <a:rPr lang="sv-SE" dirty="0"/>
              <a:t>ST 150</a:t>
            </a:r>
            <a:r>
              <a:rPr lang="sv-SE" baseline="30000" dirty="0"/>
              <a:t>® </a:t>
            </a:r>
            <a:r>
              <a:rPr lang="sv-SE" dirty="0"/>
              <a:t>(</a:t>
            </a:r>
            <a:r>
              <a:rPr lang="sv-SE" i="1" dirty="0"/>
              <a:t>Baxter) - </a:t>
            </a:r>
            <a:r>
              <a:rPr lang="sv-SE" dirty="0">
                <a:solidFill>
                  <a:srgbClr val="FF0000"/>
                </a:solidFill>
              </a:rPr>
              <a:t>CRRT</a:t>
            </a:r>
            <a:endParaRPr lang="sv-SE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/>
              <a:t>Max Q</a:t>
            </a:r>
            <a:r>
              <a:rPr lang="sv-SE" baseline="-25000" dirty="0"/>
              <a:t>D</a:t>
            </a:r>
            <a:r>
              <a:rPr lang="sv-SE" dirty="0"/>
              <a:t>: 8 l/h = </a:t>
            </a:r>
            <a:r>
              <a:rPr lang="sv-SE" dirty="0">
                <a:solidFill>
                  <a:srgbClr val="FF0000"/>
                </a:solidFill>
              </a:rPr>
              <a:t>133 ml/min </a:t>
            </a:r>
            <a:r>
              <a:rPr lang="sv-SE" dirty="0"/>
              <a:t>(teoretiskt)</a:t>
            </a: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Revaclear</a:t>
            </a:r>
            <a:r>
              <a:rPr lang="sv-SE" baseline="30000" dirty="0"/>
              <a:t>®</a:t>
            </a:r>
            <a:r>
              <a:rPr lang="sv-SE" dirty="0"/>
              <a:t> (</a:t>
            </a:r>
            <a:r>
              <a:rPr lang="sv-SE" i="1" dirty="0"/>
              <a:t>Baxter) –</a:t>
            </a:r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IHD</a:t>
            </a:r>
          </a:p>
          <a:p>
            <a:pPr marL="0" indent="0">
              <a:buNone/>
            </a:pPr>
            <a:r>
              <a:rPr lang="sv-SE" dirty="0"/>
              <a:t>Max Q</a:t>
            </a:r>
            <a:r>
              <a:rPr lang="sv-SE" baseline="-25000" dirty="0"/>
              <a:t>D</a:t>
            </a:r>
            <a:r>
              <a:rPr lang="sv-SE" dirty="0"/>
              <a:t> : </a:t>
            </a:r>
            <a:r>
              <a:rPr lang="sv-SE" dirty="0">
                <a:solidFill>
                  <a:srgbClr val="FF0000"/>
                </a:solidFill>
              </a:rPr>
              <a:t>800 ml/min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b="1" dirty="0"/>
              <a:t>IHD ca 6 gånger effektivare</a:t>
            </a:r>
            <a:r>
              <a:rPr lang="sv-SE" dirty="0"/>
              <a:t>!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2986087"/>
            <a:ext cx="2647950" cy="1724025"/>
          </a:xfrm>
        </p:spPr>
      </p:pic>
    </p:spTree>
    <p:extLst>
      <p:ext uri="{BB962C8B-B14F-4D97-AF65-F5344CB8AC3E}">
        <p14:creationId xmlns:p14="http://schemas.microsoft.com/office/powerpoint/2010/main" val="3229173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Filtration/dialys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1" y="1257300"/>
            <a:ext cx="3810000" cy="43434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HF</a:t>
            </a:r>
          </a:p>
          <a:p>
            <a:pPr marL="0" indent="0">
              <a:buNone/>
            </a:pPr>
            <a:r>
              <a:rPr lang="sv-SE" dirty="0"/>
              <a:t>Filtration –pre/</a:t>
            </a:r>
            <a:r>
              <a:rPr lang="sv-SE" dirty="0" err="1"/>
              <a:t>postfilterdilution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Kyleffekt – problem vid höga doser</a:t>
            </a:r>
          </a:p>
          <a:p>
            <a:pPr marL="0" indent="0">
              <a:buNone/>
            </a:pPr>
            <a:r>
              <a:rPr lang="sv-SE" dirty="0" err="1"/>
              <a:t>Predilution</a:t>
            </a:r>
            <a:r>
              <a:rPr lang="sv-SE" dirty="0"/>
              <a:t> – sämre effekt</a:t>
            </a:r>
          </a:p>
          <a:p>
            <a:pPr marL="0" indent="0">
              <a:buNone/>
            </a:pPr>
            <a:r>
              <a:rPr lang="sv-SE" dirty="0" err="1"/>
              <a:t>Postdilution</a:t>
            </a:r>
            <a:r>
              <a:rPr lang="sv-SE" dirty="0"/>
              <a:t> –klott-risk, särskilt vid hög ultrafiltration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3327" y="1257300"/>
            <a:ext cx="3810000" cy="43434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HD</a:t>
            </a:r>
          </a:p>
          <a:p>
            <a:pPr marL="0" indent="0">
              <a:buNone/>
            </a:pPr>
            <a:r>
              <a:rPr lang="sv-SE" dirty="0"/>
              <a:t>Toxiner – små molekyler</a:t>
            </a:r>
          </a:p>
          <a:p>
            <a:pPr marL="0" indent="0">
              <a:buNone/>
            </a:pPr>
            <a:r>
              <a:rPr lang="sv-SE" dirty="0"/>
              <a:t>Dialys  fungerar väl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35FE2B-66EC-41DD-9FF7-9EB8B418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21088"/>
            <a:ext cx="4539984" cy="190289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E316B63-EBD6-46F3-82C0-A8865EF02E76}"/>
              </a:ext>
            </a:extLst>
          </p:cNvPr>
          <p:cNvSpPr txBox="1"/>
          <p:nvPr/>
        </p:nvSpPr>
        <p:spPr>
          <a:xfrm>
            <a:off x="4513254" y="612398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Meyer et al. </a:t>
            </a:r>
            <a:r>
              <a:rPr lang="sv-SE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Uremia</a:t>
            </a:r>
            <a:r>
              <a:rPr lang="sv-SE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N </a:t>
            </a:r>
            <a:r>
              <a:rPr lang="sv-SE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Engl</a:t>
            </a:r>
            <a:r>
              <a:rPr lang="sv-SE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 Med; 2007</a:t>
            </a:r>
            <a:endParaRPr lang="sv-S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161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50B9D3-A46B-433A-A746-884F3BE6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Antikoagulation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F716BF-8F96-4C05-91E1-FE43B4D458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Citrat</a:t>
            </a:r>
          </a:p>
          <a:p>
            <a:pPr marL="0" indent="0">
              <a:buNone/>
            </a:pPr>
            <a:r>
              <a:rPr lang="sv-SE" dirty="0"/>
              <a:t>Ökad </a:t>
            </a:r>
            <a:r>
              <a:rPr lang="sv-SE" dirty="0" err="1"/>
              <a:t>predilution</a:t>
            </a:r>
            <a:r>
              <a:rPr lang="sv-SE" dirty="0"/>
              <a:t>…</a:t>
            </a:r>
          </a:p>
          <a:p>
            <a:pPr marL="0" indent="0">
              <a:buNone/>
            </a:pPr>
            <a:r>
              <a:rPr lang="sv-SE" dirty="0"/>
              <a:t>Om avsteg från befintliga </a:t>
            </a:r>
            <a:r>
              <a:rPr lang="sv-SE" dirty="0" err="1"/>
              <a:t>protkoll</a:t>
            </a:r>
            <a:r>
              <a:rPr lang="sv-SE" dirty="0"/>
              <a:t> – risk för syrabasrubbningar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Om enda möjligheten – ”plussa” på </a:t>
            </a:r>
            <a:r>
              <a:rPr lang="sv-SE" dirty="0" err="1"/>
              <a:t>patvikt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9C05A6-1501-4D79-A5CC-50A4526144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Heparin</a:t>
            </a:r>
          </a:p>
          <a:p>
            <a:pPr marL="0" indent="0">
              <a:buNone/>
            </a:pPr>
            <a:r>
              <a:rPr lang="sv-SE" dirty="0"/>
              <a:t>Att föredra – mindre risk med ändrade flöden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D79B2F-F1EA-4731-9BDD-432BB9F9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719512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15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Rekommendation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/>
            <a:r>
              <a:rPr lang="sv-SE" dirty="0"/>
              <a:t>I första hand IHD. CRRT om detta ej möjligt</a:t>
            </a:r>
          </a:p>
          <a:p>
            <a:pPr marL="457200"/>
            <a:r>
              <a:rPr lang="sv-SE" dirty="0"/>
              <a:t>Oavsett metod – så hög dialysdos som möjligt</a:t>
            </a:r>
          </a:p>
          <a:p>
            <a:pPr marL="457200"/>
            <a:r>
              <a:rPr lang="sv-SE" dirty="0"/>
              <a:t>Dialys hellre än filtration</a:t>
            </a:r>
          </a:p>
          <a:p>
            <a:pPr marL="457200"/>
            <a:r>
              <a:rPr lang="sv-SE" dirty="0"/>
              <a:t>Utnyttja endogent </a:t>
            </a:r>
            <a:r>
              <a:rPr lang="sv-SE" dirty="0" err="1"/>
              <a:t>clearance</a:t>
            </a:r>
            <a:r>
              <a:rPr lang="sv-SE" dirty="0"/>
              <a:t> – obs urinflöde</a:t>
            </a:r>
          </a:p>
          <a:p>
            <a:pPr marL="11430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804987"/>
            <a:ext cx="2857500" cy="4086225"/>
          </a:xfrm>
        </p:spPr>
      </p:pic>
    </p:spTree>
    <p:extLst>
      <p:ext uri="{BB962C8B-B14F-4D97-AF65-F5344CB8AC3E}">
        <p14:creationId xmlns:p14="http://schemas.microsoft.com/office/powerpoint/2010/main" val="24677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D81AB8-67C5-4880-A29F-CA815BE1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CRRT enda möjligheten..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950081-B6C5-4A3E-B03E-3737550AE6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Maximera dialysdos.</a:t>
            </a:r>
          </a:p>
          <a:p>
            <a:r>
              <a:rPr lang="sv-SE" dirty="0"/>
              <a:t>Prioritera dialys framför filtration</a:t>
            </a:r>
          </a:p>
          <a:p>
            <a:r>
              <a:rPr lang="sv-SE" dirty="0"/>
              <a:t>Filtrationsdelen - minimera </a:t>
            </a:r>
            <a:r>
              <a:rPr lang="sv-SE" dirty="0" err="1"/>
              <a:t>predilution</a:t>
            </a:r>
            <a:endParaRPr lang="sv-SE" dirty="0"/>
          </a:p>
          <a:p>
            <a:r>
              <a:rPr lang="sv-SE" dirty="0"/>
              <a:t>Helst heparin som antikoagulation</a:t>
            </a:r>
          </a:p>
          <a:p>
            <a:r>
              <a:rPr lang="sv-SE" dirty="0"/>
              <a:t>Förbered gärna klinik-PM för dialys vid förgiftning</a:t>
            </a:r>
          </a:p>
        </p:txBody>
      </p:sp>
      <p:pic>
        <p:nvPicPr>
          <p:cNvPr id="6" name="Platshållare för innehåll 5" descr="En bild som visar robot&#10;&#10;Automatiskt genererad beskrivning">
            <a:extLst>
              <a:ext uri="{FF2B5EF4-FFF2-40B4-BE49-F238E27FC236}">
                <a16:creationId xmlns:a16="http://schemas.microsoft.com/office/drawing/2014/main" id="{D5A3C9CD-69AE-4ED1-881A-9E983021E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95575"/>
            <a:ext cx="1981200" cy="2305050"/>
          </a:xfrm>
        </p:spPr>
      </p:pic>
    </p:spTree>
    <p:extLst>
      <p:ext uri="{BB962C8B-B14F-4D97-AF65-F5344CB8AC3E}">
        <p14:creationId xmlns:p14="http://schemas.microsoft.com/office/powerpoint/2010/main" val="29558820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Tänk på…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257300"/>
            <a:ext cx="3810000" cy="4343400"/>
          </a:xfrm>
        </p:spPr>
        <p:txBody>
          <a:bodyPr/>
          <a:lstStyle/>
          <a:p>
            <a:r>
              <a:rPr lang="sv-SE" dirty="0"/>
              <a:t>Vid höga dialysflöden - </a:t>
            </a:r>
            <a:r>
              <a:rPr lang="sv-SE" dirty="0" err="1"/>
              <a:t>Syrabas</a:t>
            </a:r>
            <a:r>
              <a:rPr lang="sv-SE" dirty="0"/>
              <a:t>, Na, K, Ca, Glukos – kontroll varje timme. Mg, Fosfat x 2.</a:t>
            </a:r>
          </a:p>
          <a:p>
            <a:r>
              <a:rPr lang="sv-SE" dirty="0"/>
              <a:t>Ingen vätskedragning om ej </a:t>
            </a:r>
            <a:r>
              <a:rPr lang="sv-SE" dirty="0" err="1"/>
              <a:t>hypervolem</a:t>
            </a:r>
            <a:r>
              <a:rPr lang="sv-SE" dirty="0"/>
              <a:t> situation</a:t>
            </a:r>
          </a:p>
          <a:p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2" y="1762125"/>
            <a:ext cx="3190875" cy="4171950"/>
          </a:xfrm>
        </p:spPr>
      </p:pic>
    </p:spTree>
    <p:extLst>
      <p:ext uri="{BB962C8B-B14F-4D97-AF65-F5344CB8AC3E}">
        <p14:creationId xmlns:p14="http://schemas.microsoft.com/office/powerpoint/2010/main" val="30225394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30 –årig kvinna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I suicidsyfte intaget 300 tabletter kaliumklorid, 750 mg = 225 g</a:t>
            </a:r>
          </a:p>
          <a:p>
            <a:r>
              <a:rPr lang="sv-SE" dirty="0"/>
              <a:t>5 timmar senare till sjukhus</a:t>
            </a:r>
          </a:p>
          <a:p>
            <a:r>
              <a:rPr lang="sv-SE" dirty="0"/>
              <a:t>BT 60/35, Sinustakykardi</a:t>
            </a:r>
          </a:p>
          <a:p>
            <a:r>
              <a:rPr lang="sv-SE" dirty="0"/>
              <a:t>S-K 9,5 mmol/l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940152" y="5373216"/>
            <a:ext cx="2172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/>
              <a:t>Nilsson et al. BMJ Case </a:t>
            </a:r>
            <a:r>
              <a:rPr lang="sv-SE" sz="1000" i="1" dirty="0" err="1"/>
              <a:t>Reports</a:t>
            </a:r>
            <a:r>
              <a:rPr lang="sv-SE" sz="1000" i="1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0431652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30 –årig kvinna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Rehydrering</a:t>
            </a:r>
            <a:endParaRPr lang="sv-SE" dirty="0"/>
          </a:p>
          <a:p>
            <a:r>
              <a:rPr lang="sv-SE" dirty="0"/>
              <a:t>Insulin + glukos</a:t>
            </a:r>
          </a:p>
          <a:p>
            <a:r>
              <a:rPr lang="sv-SE" dirty="0"/>
              <a:t>Kalcium </a:t>
            </a:r>
          </a:p>
          <a:p>
            <a:r>
              <a:rPr lang="sv-SE" dirty="0"/>
              <a:t>Intuberad och ventrikelsköljd. Ringa utbyte.</a:t>
            </a:r>
          </a:p>
          <a:p>
            <a:r>
              <a:rPr lang="sv-SE" dirty="0"/>
              <a:t>Till IVA</a:t>
            </a:r>
          </a:p>
        </p:txBody>
      </p:sp>
      <p:sp>
        <p:nvSpPr>
          <p:cNvPr id="4" name="Rektangel 3"/>
          <p:cNvSpPr/>
          <p:nvPr/>
        </p:nvSpPr>
        <p:spPr>
          <a:xfrm>
            <a:off x="4427984" y="494116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50" i="1" dirty="0"/>
              <a:t>Nilsson et al. BMJ Case </a:t>
            </a:r>
            <a:r>
              <a:rPr lang="sv-SE" sz="1050" i="1" dirty="0" err="1"/>
              <a:t>Reports</a:t>
            </a:r>
            <a:r>
              <a:rPr lang="sv-SE" sz="1050" i="1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3575697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30 –årig kvinna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På IVA</a:t>
            </a:r>
          </a:p>
          <a:p>
            <a:r>
              <a:rPr lang="sv-SE" dirty="0"/>
              <a:t>Fortsatt i </a:t>
            </a:r>
            <a:r>
              <a:rPr lang="sv-SE" dirty="0" err="1"/>
              <a:t>resp</a:t>
            </a:r>
            <a:endParaRPr lang="sv-SE" dirty="0"/>
          </a:p>
          <a:p>
            <a:r>
              <a:rPr lang="sv-SE" dirty="0" err="1"/>
              <a:t>Stabilserat</a:t>
            </a:r>
            <a:r>
              <a:rPr lang="sv-SE" dirty="0"/>
              <a:t> blodtryck</a:t>
            </a:r>
          </a:p>
          <a:p>
            <a:r>
              <a:rPr lang="sv-SE" dirty="0"/>
              <a:t>15 g natriumpolystyren </a:t>
            </a:r>
            <a:r>
              <a:rPr lang="sv-SE" dirty="0" err="1"/>
              <a:t>sulfonat</a:t>
            </a:r>
            <a:r>
              <a:rPr lang="sv-SE" dirty="0"/>
              <a:t> (</a:t>
            </a:r>
            <a:r>
              <a:rPr lang="sv-SE" dirty="0" err="1"/>
              <a:t>Resonium</a:t>
            </a:r>
            <a:r>
              <a:rPr lang="sv-SE" baseline="30000" dirty="0"/>
              <a:t>®</a:t>
            </a:r>
            <a:r>
              <a:rPr lang="sv-SE" dirty="0"/>
              <a:t>)</a:t>
            </a:r>
          </a:p>
          <a:p>
            <a:r>
              <a:rPr lang="sv-SE" dirty="0"/>
              <a:t>S-K 9 mmol/l</a:t>
            </a:r>
          </a:p>
          <a:p>
            <a:r>
              <a:rPr lang="sv-SE" dirty="0"/>
              <a:t>Insulin - glukos, </a:t>
            </a:r>
            <a:r>
              <a:rPr lang="sv-SE" dirty="0" err="1"/>
              <a:t>salbutamol</a:t>
            </a:r>
            <a:r>
              <a:rPr lang="sv-SE" dirty="0"/>
              <a:t>, buffert</a:t>
            </a:r>
          </a:p>
          <a:p>
            <a:endParaRPr lang="sv-SE" baseline="30000" dirty="0"/>
          </a:p>
        </p:txBody>
      </p:sp>
      <p:sp>
        <p:nvSpPr>
          <p:cNvPr id="4" name="Rektangel 3"/>
          <p:cNvSpPr/>
          <p:nvPr/>
        </p:nvSpPr>
        <p:spPr>
          <a:xfrm>
            <a:off x="6084168" y="5301208"/>
            <a:ext cx="2172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000" i="1" dirty="0">
                <a:solidFill>
                  <a:prstClr val="black"/>
                </a:solidFill>
              </a:rPr>
              <a:t>Nilsson et al. BMJ Case </a:t>
            </a:r>
            <a:r>
              <a:rPr lang="sv-SE" sz="1000" i="1" dirty="0" err="1">
                <a:solidFill>
                  <a:prstClr val="black"/>
                </a:solidFill>
              </a:rPr>
              <a:t>Reports</a:t>
            </a:r>
            <a:r>
              <a:rPr lang="sv-SE" sz="1000" i="1" dirty="0">
                <a:solidFill>
                  <a:prstClr val="black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5359101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30-årig kvinna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S-K 8,5 mmol/l</a:t>
            </a:r>
          </a:p>
          <a:p>
            <a:r>
              <a:rPr lang="sv-SE" dirty="0"/>
              <a:t>IHD (BF 250 ml/min, </a:t>
            </a:r>
            <a:r>
              <a:rPr lang="sv-SE" dirty="0" err="1"/>
              <a:t>Q</a:t>
            </a:r>
            <a:r>
              <a:rPr lang="sv-SE" baseline="-25000" dirty="0" err="1"/>
              <a:t>d</a:t>
            </a:r>
            <a:r>
              <a:rPr lang="sv-SE" dirty="0"/>
              <a:t> 500 ml/min)</a:t>
            </a:r>
          </a:p>
          <a:p>
            <a:r>
              <a:rPr lang="sv-SE" dirty="0"/>
              <a:t>6 timmar senare S-K 9,4 mmol/l</a:t>
            </a:r>
          </a:p>
          <a:p>
            <a:r>
              <a:rPr lang="sv-SE" dirty="0"/>
              <a:t>CRRT parallellt (BF 250 ml/min, </a:t>
            </a:r>
            <a:r>
              <a:rPr lang="sv-SE" dirty="0" err="1"/>
              <a:t>Q</a:t>
            </a:r>
            <a:r>
              <a:rPr lang="sv-SE" baseline="-25000" dirty="0" err="1"/>
              <a:t>d</a:t>
            </a:r>
            <a:r>
              <a:rPr lang="sv-SE" dirty="0"/>
              <a:t> 1500 ml/</a:t>
            </a:r>
            <a:r>
              <a:rPr lang="sv-SE" dirty="0" err="1"/>
              <a:t>tim</a:t>
            </a:r>
            <a:r>
              <a:rPr lang="sv-SE" dirty="0"/>
              <a:t> = 25 ml/min)</a:t>
            </a:r>
          </a:p>
          <a:p>
            <a:r>
              <a:rPr lang="sv-SE" dirty="0"/>
              <a:t>Ytterligare 4 timmar senare S-K 6,5 mmol/l</a:t>
            </a:r>
          </a:p>
          <a:p>
            <a:endParaRPr lang="sv-SE" dirty="0"/>
          </a:p>
          <a:p>
            <a:r>
              <a:rPr lang="sv-SE" dirty="0"/>
              <a:t>?</a:t>
            </a:r>
          </a:p>
          <a:p>
            <a:pPr marL="0" lvl="0" indent="0" ea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v-SE" sz="1000" i="1" kern="1200" dirty="0">
                <a:solidFill>
                  <a:prstClr val="black"/>
                </a:solidFill>
                <a:latin typeface="Times"/>
              </a:rPr>
              <a:t>                                                                                                                                                                                    Nilsson et al. BMJ Case </a:t>
            </a:r>
            <a:r>
              <a:rPr lang="sv-SE" sz="1000" i="1" kern="1200" dirty="0" err="1">
                <a:solidFill>
                  <a:prstClr val="black"/>
                </a:solidFill>
                <a:latin typeface="Times"/>
              </a:rPr>
              <a:t>Reports</a:t>
            </a:r>
            <a:r>
              <a:rPr lang="sv-SE" sz="1000" i="1" kern="1200" dirty="0">
                <a:solidFill>
                  <a:prstClr val="black"/>
                </a:solidFill>
                <a:latin typeface="Times"/>
              </a:rPr>
              <a:t>, 2012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2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F99BDD-B1FE-4710-9625-2F741432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Akuta intoxikationer med direkt njurpåverkan</a:t>
            </a:r>
            <a:br>
              <a:rPr lang="sv-SE" dirty="0"/>
            </a:br>
            <a:r>
              <a:rPr lang="sv-SE" dirty="0"/>
              <a:t>Etylenglykol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A862CE1-2DB6-4962-9A3E-9C5D968C0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sv-SE" sz="2000" dirty="0"/>
              <a:t>20-årig man.</a:t>
            </a:r>
          </a:p>
          <a:p>
            <a:pPr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sv-SE" sz="2000" dirty="0"/>
              <a:t>Inkommer knappt kontaktbar</a:t>
            </a:r>
          </a:p>
          <a:p>
            <a:pPr>
              <a:lnSpc>
                <a:spcPct val="130000"/>
              </a:lnSpc>
              <a:buSzPct val="150000"/>
              <a:buFont typeface="Arial" panose="020B0604020202020204" pitchFamily="34" charset="0"/>
              <a:buChar char="•"/>
            </a:pPr>
            <a:r>
              <a:rPr lang="sv-SE" sz="2000" dirty="0"/>
              <a:t>Varit trött under dagen. Kräkningar och diarréer.</a:t>
            </a:r>
          </a:p>
          <a:p>
            <a:pPr>
              <a:lnSpc>
                <a:spcPct val="130000"/>
              </a:lnSpc>
              <a:buSzPct val="150000"/>
            </a:pPr>
            <a:r>
              <a:rPr lang="sv-SE" sz="2000" dirty="0"/>
              <a:t>Blodgas visar </a:t>
            </a:r>
            <a:r>
              <a:rPr lang="sv-SE" sz="2000" i="1" dirty="0"/>
              <a:t>pH 6,96  </a:t>
            </a:r>
            <a:r>
              <a:rPr lang="sv-SE" sz="2000" dirty="0"/>
              <a:t>PCO2 1,7  PO2 17,9  </a:t>
            </a:r>
            <a:r>
              <a:rPr lang="sv-SE" sz="2000" i="1" dirty="0"/>
              <a:t>BE -33, laktat 26</a:t>
            </a:r>
          </a:p>
          <a:p>
            <a:pPr marL="0" indent="0">
              <a:lnSpc>
                <a:spcPct val="130000"/>
              </a:lnSpc>
              <a:buSzPct val="150000"/>
              <a:buNone/>
            </a:pPr>
            <a:r>
              <a:rPr lang="sv-SE" sz="2000" dirty="0"/>
              <a:t> </a:t>
            </a:r>
            <a:r>
              <a:rPr lang="sv-SE" sz="2000" dirty="0" err="1"/>
              <a:t>S-Na</a:t>
            </a:r>
            <a:r>
              <a:rPr lang="sv-SE" sz="2000" dirty="0"/>
              <a:t> 140, S-K 4,0, B-glukos 6,3, </a:t>
            </a:r>
          </a:p>
          <a:p>
            <a:pPr>
              <a:lnSpc>
                <a:spcPct val="130000"/>
              </a:lnSpc>
              <a:buSzPct val="150000"/>
            </a:pPr>
            <a:r>
              <a:rPr lang="sv-SE" sz="2000" dirty="0"/>
              <a:t>Övrigt </a:t>
            </a:r>
            <a:r>
              <a:rPr lang="sv-SE" sz="2000" dirty="0" err="1"/>
              <a:t>lab</a:t>
            </a:r>
            <a:r>
              <a:rPr lang="sv-SE" sz="2000" dirty="0"/>
              <a:t>: </a:t>
            </a:r>
            <a:r>
              <a:rPr lang="sv-SE" sz="2000" i="1" dirty="0"/>
              <a:t>S-</a:t>
            </a:r>
            <a:r>
              <a:rPr lang="sv-SE" sz="2000" i="1" dirty="0" err="1"/>
              <a:t>krea</a:t>
            </a:r>
            <a:r>
              <a:rPr lang="sv-SE" sz="2000" i="1" dirty="0"/>
              <a:t> 162</a:t>
            </a:r>
            <a:r>
              <a:rPr lang="sv-SE" sz="2000" dirty="0"/>
              <a:t>, B-Hb 148, </a:t>
            </a:r>
            <a:r>
              <a:rPr lang="sv-SE" sz="2000" i="1" dirty="0"/>
              <a:t>S-</a:t>
            </a:r>
            <a:r>
              <a:rPr lang="sv-SE" sz="2000" i="1" dirty="0" err="1"/>
              <a:t>osmolalitet</a:t>
            </a:r>
            <a:r>
              <a:rPr lang="sv-SE" sz="2000" i="1" dirty="0"/>
              <a:t> 355, </a:t>
            </a:r>
            <a:r>
              <a:rPr lang="sv-SE" sz="2000" dirty="0"/>
              <a:t>S-etanol 0</a:t>
            </a:r>
          </a:p>
          <a:p>
            <a:pPr>
              <a:lnSpc>
                <a:spcPct val="130000"/>
              </a:lnSpc>
              <a:buSzPct val="150000"/>
            </a:pPr>
            <a:r>
              <a:rPr lang="sv-SE" sz="2000" dirty="0"/>
              <a:t>Blek och kall, temp 35,8, AF 37, BT 115/85, HF 120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84581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349477" cy="537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5220072" y="5877542"/>
            <a:ext cx="2172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000" i="1" dirty="0">
                <a:solidFill>
                  <a:prstClr val="black"/>
                </a:solidFill>
              </a:rPr>
              <a:t>Nilsson et al. BMJ Case </a:t>
            </a:r>
            <a:r>
              <a:rPr lang="sv-SE" sz="1000" i="1" dirty="0" err="1">
                <a:solidFill>
                  <a:prstClr val="black"/>
                </a:solidFill>
              </a:rPr>
              <a:t>Reports</a:t>
            </a:r>
            <a:r>
              <a:rPr lang="sv-SE" sz="1000" i="1" dirty="0">
                <a:solidFill>
                  <a:prstClr val="black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277177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42-årig kvinna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Bipolär sjukdom. Medicinerar med litium sedan många år. </a:t>
            </a:r>
          </a:p>
          <a:p>
            <a:r>
              <a:rPr lang="sv-SE" dirty="0"/>
              <a:t>Insjuknar med svår </a:t>
            </a:r>
            <a:r>
              <a:rPr lang="sv-SE" dirty="0" err="1"/>
              <a:t>gastroenterit</a:t>
            </a:r>
            <a:r>
              <a:rPr lang="sv-SE" dirty="0"/>
              <a:t>, feber, kräkningar och diarréer under 5 dagar.</a:t>
            </a:r>
          </a:p>
          <a:p>
            <a:r>
              <a:rPr lang="sv-SE" dirty="0"/>
              <a:t>Oförändrad medicinering</a:t>
            </a:r>
          </a:p>
          <a:p>
            <a:r>
              <a:rPr lang="sv-SE" dirty="0"/>
              <a:t>Slö, svarslatens, svår </a:t>
            </a:r>
            <a:r>
              <a:rPr lang="sv-SE" dirty="0" err="1"/>
              <a:t>tremor</a:t>
            </a:r>
            <a:r>
              <a:rPr lang="sv-SE" dirty="0"/>
              <a:t>.</a:t>
            </a:r>
          </a:p>
          <a:p>
            <a:r>
              <a:rPr lang="sv-SE" dirty="0"/>
              <a:t>S-</a:t>
            </a:r>
            <a:r>
              <a:rPr lang="sv-SE" dirty="0" err="1"/>
              <a:t>Krea</a:t>
            </a:r>
            <a:r>
              <a:rPr lang="sv-SE" dirty="0"/>
              <a:t> 180 µmol/l . S-Li 4, 3 mmol/l</a:t>
            </a:r>
          </a:p>
        </p:txBody>
      </p:sp>
    </p:spTree>
    <p:extLst>
      <p:ext uri="{BB962C8B-B14F-4D97-AF65-F5344CB8AC3E}">
        <p14:creationId xmlns:p14="http://schemas.microsoft.com/office/powerpoint/2010/main" val="41336664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42-årig kvinna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IHD. S-Li 0,9 mmol/l</a:t>
            </a:r>
          </a:p>
          <a:p>
            <a:r>
              <a:rPr lang="sv-SE" dirty="0"/>
              <a:t>8 timmar efter avslutad dialys  S-Li 1,5 mmol/l</a:t>
            </a:r>
          </a:p>
          <a:p>
            <a:r>
              <a:rPr lang="sv-SE" dirty="0"/>
              <a:t>????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69711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Rebound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Multikompartmentkinetik</a:t>
            </a:r>
            <a:endParaRPr lang="sv-SE" dirty="0"/>
          </a:p>
          <a:p>
            <a:r>
              <a:rPr lang="sv-SE" dirty="0"/>
              <a:t>Långsam transfer mellan </a:t>
            </a:r>
            <a:r>
              <a:rPr lang="sv-SE" dirty="0" err="1"/>
              <a:t>kompartment</a:t>
            </a:r>
            <a:r>
              <a:rPr lang="sv-SE" dirty="0"/>
              <a:t>.</a:t>
            </a:r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6067"/>
            <a:ext cx="3810000" cy="2904066"/>
          </a:xfrm>
        </p:spPr>
      </p:pic>
    </p:spTree>
    <p:extLst>
      <p:ext uri="{BB962C8B-B14F-4D97-AF65-F5344CB8AC3E}">
        <p14:creationId xmlns:p14="http://schemas.microsoft.com/office/powerpoint/2010/main" val="40038836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Stigande/inte sjunkande/ åter ökande koncentrationer vid dialys och förgiftning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Pågående absorption</a:t>
            </a:r>
          </a:p>
          <a:p>
            <a:r>
              <a:rPr lang="sv-SE" dirty="0" err="1"/>
              <a:t>Redistribution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17505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EXTRIP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www.extrip-workgroup.org</a:t>
            </a:r>
          </a:p>
        </p:txBody>
      </p:sp>
    </p:spTree>
    <p:extLst>
      <p:ext uri="{BB962C8B-B14F-4D97-AF65-F5344CB8AC3E}">
        <p14:creationId xmlns:p14="http://schemas.microsoft.com/office/powerpoint/2010/main" val="28068497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Blodrening – Andra metoder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Proteinbindningsgrad…</a:t>
            </a:r>
          </a:p>
          <a:p>
            <a:r>
              <a:rPr lang="sv-SE" dirty="0"/>
              <a:t>Distributionsvolym!!</a:t>
            </a:r>
          </a:p>
          <a:p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1199383"/>
            <a:ext cx="3810000" cy="187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ABAC8B3-7323-46D9-A6B4-54BA84F3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848100"/>
            <a:ext cx="3041998" cy="200595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315CB44-6B54-4D3F-B322-0883A452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528" y="3789040"/>
            <a:ext cx="3345743" cy="187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Hemoperfusion – kol del III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Fungerar vid proteinbindningsgrad 90-95 %</a:t>
            </a:r>
          </a:p>
          <a:p>
            <a:r>
              <a:rPr lang="sv-SE" dirty="0"/>
              <a:t>Kol eller </a:t>
            </a:r>
            <a:r>
              <a:rPr lang="sv-SE" dirty="0" err="1"/>
              <a:t>resin</a:t>
            </a:r>
            <a:r>
              <a:rPr lang="sv-SE" dirty="0"/>
              <a:t>-pelare binder proteiner + toxiner</a:t>
            </a:r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57932"/>
            <a:ext cx="4038600" cy="2159773"/>
          </a:xfrm>
        </p:spPr>
      </p:pic>
    </p:spTree>
    <p:extLst>
      <p:ext uri="{BB962C8B-B14F-4D97-AF65-F5344CB8AC3E}">
        <p14:creationId xmlns:p14="http://schemas.microsoft.com/office/powerpoint/2010/main" val="6470254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Hemoperfusion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2014537"/>
            <a:ext cx="2076450" cy="3667125"/>
          </a:xfrm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Filterkapacitet – Mängd </a:t>
            </a:r>
            <a:r>
              <a:rPr lang="sv-SE" dirty="0" err="1"/>
              <a:t>absorbant</a:t>
            </a:r>
            <a:endParaRPr lang="sv-SE" dirty="0"/>
          </a:p>
          <a:p>
            <a:r>
              <a:rPr lang="sv-SE" dirty="0"/>
              <a:t>”Rate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removal</a:t>
            </a:r>
            <a:r>
              <a:rPr lang="sv-SE" dirty="0"/>
              <a:t>”- Partikelstorlek – ju mindre partiklar desto högre hastighet</a:t>
            </a:r>
          </a:p>
          <a:p>
            <a:r>
              <a:rPr lang="sv-SE" dirty="0"/>
              <a:t>Filter mättas efter 2-6 timmar</a:t>
            </a:r>
          </a:p>
        </p:txBody>
      </p:sp>
    </p:spTree>
    <p:extLst>
      <p:ext uri="{BB962C8B-B14F-4D97-AF65-F5344CB8AC3E}">
        <p14:creationId xmlns:p14="http://schemas.microsoft.com/office/powerpoint/2010/main" val="21045869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Hemoperfusion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086771"/>
            <a:ext cx="3810000" cy="152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Fungerar för de flesta toxiner</a:t>
            </a:r>
          </a:p>
          <a:p>
            <a:r>
              <a:rPr lang="sv-SE" dirty="0"/>
              <a:t>Fungerar inte för metaller (Li/K)</a:t>
            </a:r>
          </a:p>
          <a:p>
            <a:r>
              <a:rPr lang="sv-SE" dirty="0"/>
              <a:t>Toxiska alkoholer?</a:t>
            </a:r>
          </a:p>
          <a:p>
            <a:r>
              <a:rPr lang="sv-SE" dirty="0"/>
              <a:t>Dålig effekt på urea och </a:t>
            </a:r>
            <a:r>
              <a:rPr lang="sv-SE" dirty="0" err="1"/>
              <a:t>kreatinin</a:t>
            </a:r>
            <a:endParaRPr lang="sv-SE" dirty="0"/>
          </a:p>
          <a:p>
            <a:r>
              <a:rPr lang="sv-SE" dirty="0"/>
              <a:t>Oförutsägbar absorption av elektrolyter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707904" y="4797152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472765485"/>
      </p:ext>
    </p:extLst>
  </p:cSld>
  <p:clrMapOvr>
    <a:masterClrMapping/>
  </p:clrMapOvr>
</p:sld>
</file>

<file path=ppt/theme/theme1.xml><?xml version="1.0" encoding="utf-8"?>
<a:theme xmlns:a="http://schemas.openxmlformats.org/drawingml/2006/main" name="2_GIC_piller_sv_logga">
  <a:themeElements>
    <a:clrScheme name="LV te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8C00"/>
      </a:accent1>
      <a:accent2>
        <a:srgbClr val="1F5BA5"/>
      </a:accent2>
      <a:accent3>
        <a:srgbClr val="778AA2"/>
      </a:accent3>
      <a:accent4>
        <a:srgbClr val="757C14"/>
      </a:accent4>
      <a:accent5>
        <a:srgbClr val="9D969B"/>
      </a:accent5>
      <a:accent6>
        <a:srgbClr val="5A0F56"/>
      </a:accent6>
      <a:hlink>
        <a:srgbClr val="0000FF"/>
      </a:hlink>
      <a:folHlink>
        <a:srgbClr val="80008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BC05ABDCAB9B4C89B8B5C29AACA526" ma:contentTypeVersion="6" ma:contentTypeDescription="Skapa ett nytt dokument." ma:contentTypeScope="" ma:versionID="2b19f50452d2b418b4bd8fd18d251e2b">
  <xsd:schema xmlns:xsd="http://www.w3.org/2001/XMLSchema" xmlns:xs="http://www.w3.org/2001/XMLSchema" xmlns:p="http://schemas.microsoft.com/office/2006/metadata/properties" xmlns:ns2="1870145d-774f-47eb-a723-039ed3bb53a9" xmlns:ns3="5b946bb4-702e-411f-9701-c69315636584" targetNamespace="http://schemas.microsoft.com/office/2006/metadata/properties" ma:root="true" ma:fieldsID="9d79b4dc0df21cf7157c7711e2a8b17c" ns2:_="" ns3:_="">
    <xsd:import namespace="1870145d-774f-47eb-a723-039ed3bb53a9"/>
    <xsd:import namespace="5b946bb4-702e-411f-9701-c69315636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0145d-774f-47eb-a723-039ed3bb5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46bb4-702e-411f-9701-c69315636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AF4962-4FA5-4EC5-B629-128C8CF31195}"/>
</file>

<file path=customXml/itemProps2.xml><?xml version="1.0" encoding="utf-8"?>
<ds:datastoreItem xmlns:ds="http://schemas.openxmlformats.org/officeDocument/2006/customXml" ds:itemID="{CCC6556A-680E-46A9-AD30-B818CA8FBF38}"/>
</file>

<file path=customXml/itemProps3.xml><?xml version="1.0" encoding="utf-8"?>
<ds:datastoreItem xmlns:ds="http://schemas.openxmlformats.org/officeDocument/2006/customXml" ds:itemID="{E095EAE9-7C9F-4C00-AFD1-5F9488AFFA62}"/>
</file>

<file path=docProps/app.xml><?xml version="1.0" encoding="utf-8"?>
<Properties xmlns="http://schemas.openxmlformats.org/officeDocument/2006/extended-properties" xmlns:vt="http://schemas.openxmlformats.org/officeDocument/2006/docPropsVTypes">
  <Template>2_GIC_piller_sv_logga</Template>
  <TotalTime>5477</TotalTime>
  <Words>2727</Words>
  <Application>Microsoft Office PowerPoint</Application>
  <PresentationFormat>Bildspel på skärmen (4:3)</PresentationFormat>
  <Paragraphs>566</Paragraphs>
  <Slides>105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105</vt:i4>
      </vt:variant>
    </vt:vector>
  </HeadingPairs>
  <TitlesOfParts>
    <vt:vector size="110" baseType="lpstr">
      <vt:lpstr>Arial</vt:lpstr>
      <vt:lpstr>Calibri</vt:lpstr>
      <vt:lpstr>Times</vt:lpstr>
      <vt:lpstr>Times New Roman</vt:lpstr>
      <vt:lpstr>2_GIC_piller_sv_logga</vt:lpstr>
      <vt:lpstr>Tankar om förgiftningar ur njurens perspektiv…  </vt:lpstr>
      <vt:lpstr>PowerPoint-presentation</vt:lpstr>
      <vt:lpstr>Njurproblematik vid förgiftning</vt:lpstr>
      <vt:lpstr>Njursvikt vid förgiftning</vt:lpstr>
      <vt:lpstr>Direkt njurskadande toxiner</vt:lpstr>
      <vt:lpstr>Njurskadande toxiner</vt:lpstr>
      <vt:lpstr>Akuta intoxikationer med direkt njurpåverkan</vt:lpstr>
      <vt:lpstr>Akuta intoxikationer med direkt njurpåverkan NSAID</vt:lpstr>
      <vt:lpstr>Akuta intoxikationer med direkt njurpåverkan Etylenglykol</vt:lpstr>
      <vt:lpstr>Oförklarlig svår acidos… Toxiska alkoholer </vt:lpstr>
      <vt:lpstr>Etylenglykol</vt:lpstr>
      <vt:lpstr>Diagnos  Serum analys</vt:lpstr>
      <vt:lpstr>Etylenglykol – acidos  </vt:lpstr>
      <vt:lpstr>”Laktat-gap”</vt:lpstr>
      <vt:lpstr>Osmolaritetsgap</vt:lpstr>
      <vt:lpstr>Förhållande osmolalitesgap – anjongap/acidos</vt:lpstr>
      <vt:lpstr>Urinsediment…</vt:lpstr>
      <vt:lpstr>Behandling -symtomatisk</vt:lpstr>
      <vt:lpstr>Behandling</vt:lpstr>
      <vt:lpstr>Behandling</vt:lpstr>
      <vt:lpstr>Behandling Etanol/Fomepizol</vt:lpstr>
      <vt:lpstr>Behandling  Dialys</vt:lpstr>
      <vt:lpstr>PowerPoint-presentation</vt:lpstr>
      <vt:lpstr>Akuta intoxikationer med direkt njurpåverkan Orellanin</vt:lpstr>
      <vt:lpstr>Akuta intoxikationer med direkt njurpåverkan Orellanin</vt:lpstr>
      <vt:lpstr>Akuta intoxikationer med direkt njurpåverkan Orellanin</vt:lpstr>
      <vt:lpstr>Akuta intoxikationer med direkt njurpåverkan Spice</vt:lpstr>
      <vt:lpstr>Akuta intoxikationer med direkt njurpåverkan Paracetamol</vt:lpstr>
      <vt:lpstr>Sekundär njurskada vid förgiftning </vt:lpstr>
      <vt:lpstr>Ackmulation</vt:lpstr>
      <vt:lpstr>Ackumulationsproblem 1 LITIUM</vt:lpstr>
      <vt:lpstr>Litium verkningsmekanism….</vt:lpstr>
      <vt:lpstr>Litium – Farmakokinetik</vt:lpstr>
      <vt:lpstr> Akut överdosering och kronisk förgiftning</vt:lpstr>
      <vt:lpstr>70-årig man</vt:lpstr>
      <vt:lpstr>70-årig man</vt:lpstr>
      <vt:lpstr> Akut överdosering och kronisk förgiftning</vt:lpstr>
      <vt:lpstr>Litiumkoncentration</vt:lpstr>
      <vt:lpstr>LITIUM förgiftning symtom</vt:lpstr>
      <vt:lpstr>LITIUM symtom</vt:lpstr>
      <vt:lpstr>66-årig man</vt:lpstr>
      <vt:lpstr>66-årig man</vt:lpstr>
      <vt:lpstr>SILENT</vt:lpstr>
      <vt:lpstr>Litiumförgiftning Behandling</vt:lpstr>
      <vt:lpstr>EXTRIPS rekommendationer</vt:lpstr>
      <vt:lpstr>Ackumulationsproblem 2 DIGITALIS</vt:lpstr>
      <vt:lpstr>Digoxin effekt  </vt:lpstr>
      <vt:lpstr>Digitalis symptom</vt:lpstr>
      <vt:lpstr>Behandling - Digitalisantikroppar</vt:lpstr>
      <vt:lpstr>Akut digoxinförgifting och kalium - surrogatmarkör</vt:lpstr>
      <vt:lpstr>Ackumulation Kronisk digitalisintoxikation - BRASH</vt:lpstr>
      <vt:lpstr>BRASH – en ond cirkel</vt:lpstr>
      <vt:lpstr>BRASH - behandling</vt:lpstr>
      <vt:lpstr>BRASH – Digitalis…</vt:lpstr>
      <vt:lpstr>Digitalisantikroppar vid kronisk intox</vt:lpstr>
      <vt:lpstr>Ackumulationsproblem 3 Metformin</vt:lpstr>
      <vt:lpstr>Metformin</vt:lpstr>
      <vt:lpstr>Metforminassocierad laktacidos</vt:lpstr>
      <vt:lpstr>Behandling</vt:lpstr>
      <vt:lpstr>Dialys vid förgiftning</vt:lpstr>
      <vt:lpstr>PowerPoint-presentation</vt:lpstr>
      <vt:lpstr>PowerPoint-presentation</vt:lpstr>
      <vt:lpstr>Vanliga toxiner aktuella för dialys</vt:lpstr>
      <vt:lpstr>DIALYS och Förgiftning –  när kan man göra det?</vt:lpstr>
      <vt:lpstr>Distributionsvolym Vd</vt:lpstr>
      <vt:lpstr>Distributionsvolymer exempel</vt:lpstr>
      <vt:lpstr>Endogen clearance</vt:lpstr>
      <vt:lpstr>Endogen clearance</vt:lpstr>
      <vt:lpstr>52-årig kvinna</vt:lpstr>
      <vt:lpstr>Clearance vid förgiftning</vt:lpstr>
      <vt:lpstr>Endogen clearance</vt:lpstr>
      <vt:lpstr>Endogent Clearance Behandling  Dialys – Toxiska alkoholer</vt:lpstr>
      <vt:lpstr>Farmakokinetik</vt:lpstr>
      <vt:lpstr>PowerPoint-presentation</vt:lpstr>
      <vt:lpstr>Molekylvikt</vt:lpstr>
      <vt:lpstr>Proteinbindningsgrad</vt:lpstr>
      <vt:lpstr>Proteinbindningsgrad och förgiftning</vt:lpstr>
      <vt:lpstr>DIALYS och Förgiftning –  när ska man göra det?</vt:lpstr>
      <vt:lpstr>DIALYS och Förgiftning –  hur ska man göra det?</vt:lpstr>
      <vt:lpstr>Exempel Dialysflöden</vt:lpstr>
      <vt:lpstr>Filtration/dialys</vt:lpstr>
      <vt:lpstr>Antikoagulation</vt:lpstr>
      <vt:lpstr>Rekommendation</vt:lpstr>
      <vt:lpstr>Om CRRT enda möjligheten..</vt:lpstr>
      <vt:lpstr>Tänk på…</vt:lpstr>
      <vt:lpstr>30 –årig kvinna</vt:lpstr>
      <vt:lpstr>30 –årig kvinna</vt:lpstr>
      <vt:lpstr>30 –årig kvinna</vt:lpstr>
      <vt:lpstr>30-årig kvinna</vt:lpstr>
      <vt:lpstr>PowerPoint-presentation</vt:lpstr>
      <vt:lpstr>42-årig kvinna</vt:lpstr>
      <vt:lpstr>42-årig kvinna</vt:lpstr>
      <vt:lpstr>Rebound</vt:lpstr>
      <vt:lpstr>Stigande/inte sjunkande/ åter ökande koncentrationer vid dialys och förgiftning  </vt:lpstr>
      <vt:lpstr>EXTRIP</vt:lpstr>
      <vt:lpstr>Blodrening – Andra metoder</vt:lpstr>
      <vt:lpstr>Hemoperfusion – kol del III</vt:lpstr>
      <vt:lpstr>Hemoperfusion</vt:lpstr>
      <vt:lpstr>Hemoperfusion</vt:lpstr>
      <vt:lpstr>Komplikationer och problem</vt:lpstr>
      <vt:lpstr>Komplikationer och problem</vt:lpstr>
      <vt:lpstr>Hemoperfusion – en gammal goding</vt:lpstr>
      <vt:lpstr>Annat….</vt:lpstr>
      <vt:lpstr>PowerPoint-presentation</vt:lpstr>
      <vt:lpstr>Tack för uppmärksamheten Och trevlig helg!</vt:lpstr>
    </vt:vector>
  </TitlesOfParts>
  <Company>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Förgiftningar och njuren</dc:title>
  <dc:creator>Nordmark Grass Johanna</dc:creator>
  <cp:lastModifiedBy>Nordmark Grass Johanna</cp:lastModifiedBy>
  <cp:revision>106</cp:revision>
  <dcterms:created xsi:type="dcterms:W3CDTF">2021-09-13T11:38:32Z</dcterms:created>
  <dcterms:modified xsi:type="dcterms:W3CDTF">2021-09-17T06:56:18Z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0x01010029BC05ABDCAB9B4C89B8B5C29AACA526</vt:lpwstr>
  </property>
</Properties>
</file>